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sldIdLst>
    <p:sldId id="256" r:id="rId2"/>
    <p:sldId id="291" r:id="rId3"/>
    <p:sldId id="262" r:id="rId4"/>
    <p:sldId id="261" r:id="rId5"/>
    <p:sldId id="259" r:id="rId6"/>
    <p:sldId id="263" r:id="rId7"/>
    <p:sldId id="266" r:id="rId8"/>
    <p:sldId id="298" r:id="rId9"/>
    <p:sldId id="267" r:id="rId10"/>
    <p:sldId id="268" r:id="rId11"/>
    <p:sldId id="269" r:id="rId12"/>
    <p:sldId id="271" r:id="rId13"/>
    <p:sldId id="257" r:id="rId14"/>
    <p:sldId id="272" r:id="rId15"/>
    <p:sldId id="292" r:id="rId16"/>
    <p:sldId id="275" r:id="rId17"/>
    <p:sldId id="276" r:id="rId18"/>
    <p:sldId id="294" r:id="rId19"/>
    <p:sldId id="296" r:id="rId20"/>
    <p:sldId id="293" r:id="rId21"/>
    <p:sldId id="289" r:id="rId22"/>
    <p:sldId id="290" r:id="rId23"/>
    <p:sldId id="277" r:id="rId24"/>
    <p:sldId id="297" r:id="rId25"/>
    <p:sldId id="278" r:id="rId26"/>
    <p:sldId id="279" r:id="rId27"/>
    <p:sldId id="280" r:id="rId28"/>
    <p:sldId id="281" r:id="rId29"/>
    <p:sldId id="282" r:id="rId30"/>
    <p:sldId id="283" r:id="rId31"/>
    <p:sldId id="284" r:id="rId32"/>
    <p:sldId id="285" r:id="rId33"/>
    <p:sldId id="286" r:id="rId34"/>
    <p:sldId id="295" r:id="rId35"/>
    <p:sldId id="288"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4" d="100"/>
          <a:sy n="64" d="100"/>
        </p:scale>
        <p:origin x="1566" y="7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2" name="Picture 2" descr="\\DROBO-FS\QuickDrops\JB\PPTX NG\Droplets\LightingOverlay.png"/>
          <p:cNvPicPr>
            <a:picLocks noChangeAspect="1" noChangeArrowheads="1"/>
          </p:cNvPicPr>
          <p:nvPr/>
        </p:nvPicPr>
        <p:blipFill>
          <a:blip r:embed="rId2">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6" name="Group 65"/>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67"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68"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9"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0"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71"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2"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3"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4"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5"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6"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7"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8"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9"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0"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1"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2"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3"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4"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5"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6"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7"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8"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9"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0"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1"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2"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3"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4"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5"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96"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7"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8"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9"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0"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1"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2"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3"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4"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5"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6"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7"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08"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9"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0"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1"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2"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3"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4"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5"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6"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7"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8"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9"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0"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900238" y="1122363"/>
            <a:ext cx="6593681"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900238" y="3602038"/>
            <a:ext cx="6593681"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5801052" y="5410202"/>
            <a:ext cx="2057400" cy="365125"/>
          </a:xfrm>
        </p:spPr>
        <p:txBody>
          <a:bodyPr/>
          <a:lstStyle/>
          <a:p>
            <a:fld id="{1901C9C2-B37C-4C0C-9383-2E50CF678522}" type="datetimeFigureOut">
              <a:rPr lang="en-IN" smtClean="0"/>
              <a:t>01-10-2022</a:t>
            </a:fld>
            <a:endParaRPr lang="en-IN"/>
          </a:p>
        </p:txBody>
      </p:sp>
      <p:sp>
        <p:nvSpPr>
          <p:cNvPr id="5" name="Footer Placeholder 4"/>
          <p:cNvSpPr>
            <a:spLocks noGrp="1"/>
          </p:cNvSpPr>
          <p:nvPr>
            <p:ph type="ftr" sz="quarter" idx="11"/>
          </p:nvPr>
        </p:nvSpPr>
        <p:spPr>
          <a:xfrm>
            <a:off x="1900237" y="5410202"/>
            <a:ext cx="3843665" cy="365125"/>
          </a:xfrm>
        </p:spPr>
        <p:txBody>
          <a:bodyPr/>
          <a:lstStyle/>
          <a:p>
            <a:endParaRPr lang="en-IN"/>
          </a:p>
        </p:txBody>
      </p:sp>
      <p:sp>
        <p:nvSpPr>
          <p:cNvPr id="6" name="Slide Number Placeholder 5"/>
          <p:cNvSpPr>
            <a:spLocks noGrp="1"/>
          </p:cNvSpPr>
          <p:nvPr>
            <p:ph type="sldNum" sz="quarter" idx="12"/>
          </p:nvPr>
        </p:nvSpPr>
        <p:spPr>
          <a:xfrm>
            <a:off x="7915603" y="5410200"/>
            <a:ext cx="578317" cy="365125"/>
          </a:xfrm>
        </p:spPr>
        <p:txBody>
          <a:bodyPr/>
          <a:lstStyle/>
          <a:p>
            <a:fld id="{0F1265E1-D92F-4338-94F7-A534A50D1EA4}" type="slidenum">
              <a:rPr lang="en-IN" smtClean="0"/>
              <a:t>‹#›</a:t>
            </a:fld>
            <a:endParaRPr lang="en-IN"/>
          </a:p>
        </p:txBody>
      </p:sp>
    </p:spTree>
    <p:extLst>
      <p:ext uri="{BB962C8B-B14F-4D97-AF65-F5344CB8AC3E}">
        <p14:creationId xmlns:p14="http://schemas.microsoft.com/office/powerpoint/2010/main" val="24013724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8" y="4304665"/>
            <a:ext cx="7434266"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56058" y="606426"/>
            <a:ext cx="7434266" cy="3299778"/>
          </a:xfrm>
          <a:prstGeom prst="round2DiagRect">
            <a:avLst>
              <a:gd name="adj1" fmla="val 5101"/>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856024" y="5124020"/>
            <a:ext cx="7433144"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01C9C2-B37C-4C0C-9383-2E50CF678522}" type="datetimeFigureOut">
              <a:rPr lang="en-IN" smtClean="0"/>
              <a:t>01-10-2022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F1265E1-D92F-4338-94F7-A534A50D1EA4}" type="slidenum">
              <a:rPr lang="en-IN" smtClean="0"/>
              <a:t>‹#›</a:t>
            </a:fld>
            <a:endParaRPr lang="en-IN"/>
          </a:p>
        </p:txBody>
      </p:sp>
    </p:spTree>
    <p:extLst>
      <p:ext uri="{BB962C8B-B14F-4D97-AF65-F5344CB8AC3E}">
        <p14:creationId xmlns:p14="http://schemas.microsoft.com/office/powerpoint/2010/main" val="3073703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93" y="609600"/>
            <a:ext cx="7429466"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856058" y="4419600"/>
            <a:ext cx="7428344"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01C9C2-B37C-4C0C-9383-2E50CF678522}" type="datetimeFigureOut">
              <a:rPr lang="en-IN" smtClean="0"/>
              <a:t>01-10-2022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F1265E1-D92F-4338-94F7-A534A50D1EA4}" type="slidenum">
              <a:rPr lang="en-IN" smtClean="0"/>
              <a:t>‹#›</a:t>
            </a:fld>
            <a:endParaRPr lang="en-IN"/>
          </a:p>
        </p:txBody>
      </p:sp>
    </p:spTree>
    <p:extLst>
      <p:ext uri="{BB962C8B-B14F-4D97-AF65-F5344CB8AC3E}">
        <p14:creationId xmlns:p14="http://schemas.microsoft.com/office/powerpoint/2010/main" val="19821381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365557"/>
            <a:ext cx="6564224"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56058" y="4309919"/>
            <a:ext cx="74295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01C9C2-B37C-4C0C-9383-2E50CF678522}" type="datetimeFigureOut">
              <a:rPr lang="en-IN" smtClean="0"/>
              <a:t>01-10-2022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F1265E1-D92F-4338-94F7-A534A50D1EA4}" type="slidenum">
              <a:rPr lang="en-IN" smtClean="0"/>
              <a:t>‹#›</a:t>
            </a:fld>
            <a:endParaRPr lang="en-IN"/>
          </a:p>
        </p:txBody>
      </p:sp>
      <p:sp>
        <p:nvSpPr>
          <p:cNvPr id="52" name="TextBox 51"/>
          <p:cNvSpPr txBox="1"/>
          <p:nvPr/>
        </p:nvSpPr>
        <p:spPr>
          <a:xfrm>
            <a:off x="696579" y="718458"/>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53" name="TextBox 52"/>
          <p:cNvSpPr txBox="1"/>
          <p:nvPr/>
        </p:nvSpPr>
        <p:spPr>
          <a:xfrm>
            <a:off x="7817473" y="276497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Tree>
    <p:extLst>
      <p:ext uri="{BB962C8B-B14F-4D97-AF65-F5344CB8AC3E}">
        <p14:creationId xmlns:p14="http://schemas.microsoft.com/office/powerpoint/2010/main" val="9826579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8" y="2134042"/>
            <a:ext cx="74295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856023" y="4657655"/>
            <a:ext cx="7428379"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01C9C2-B37C-4C0C-9383-2E50CF678522}" type="datetimeFigureOut">
              <a:rPr lang="en-IN" smtClean="0"/>
              <a:t>01-10-2022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F1265E1-D92F-4338-94F7-A534A50D1EA4}" type="slidenum">
              <a:rPr lang="en-IN" smtClean="0"/>
              <a:t>‹#›</a:t>
            </a:fld>
            <a:endParaRPr lang="en-IN"/>
          </a:p>
        </p:txBody>
      </p:sp>
    </p:spTree>
    <p:extLst>
      <p:ext uri="{BB962C8B-B14F-4D97-AF65-F5344CB8AC3E}">
        <p14:creationId xmlns:p14="http://schemas.microsoft.com/office/powerpoint/2010/main" val="33499111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56060" y="609600"/>
            <a:ext cx="7429499"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856058" y="2674463"/>
            <a:ext cx="2397674"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856059" y="3360263"/>
            <a:ext cx="2396432"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86075" y="2677635"/>
            <a:ext cx="2388289"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86075" y="3363435"/>
            <a:ext cx="238895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889332" y="2674463"/>
            <a:ext cx="2396226"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889332" y="3360263"/>
            <a:ext cx="2396226"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901C9C2-B37C-4C0C-9383-2E50CF678522}" type="datetimeFigureOut">
              <a:rPr lang="en-IN" smtClean="0"/>
              <a:t>01-10-2022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F1265E1-D92F-4338-94F7-A534A50D1EA4}" type="slidenum">
              <a:rPr lang="en-IN" smtClean="0"/>
              <a:t>‹#›</a:t>
            </a:fld>
            <a:endParaRPr lang="en-IN"/>
          </a:p>
        </p:txBody>
      </p:sp>
    </p:spTree>
    <p:extLst>
      <p:ext uri="{BB962C8B-B14F-4D97-AF65-F5344CB8AC3E}">
        <p14:creationId xmlns:p14="http://schemas.microsoft.com/office/powerpoint/2010/main" val="22844875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56059" y="609600"/>
            <a:ext cx="74294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856060" y="4404596"/>
            <a:ext cx="239643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856060" y="2666998"/>
            <a:ext cx="239643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856060" y="4980859"/>
            <a:ext cx="239643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366790" y="4404596"/>
            <a:ext cx="24003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366790" y="2666998"/>
            <a:ext cx="2399205"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3365695" y="4980857"/>
            <a:ext cx="24003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889426" y="4404595"/>
            <a:ext cx="2393056"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5889332" y="2666998"/>
            <a:ext cx="2396227"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5889332" y="4980855"/>
            <a:ext cx="2396226"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901C9C2-B37C-4C0C-9383-2E50CF678522}" type="datetimeFigureOut">
              <a:rPr lang="en-IN" smtClean="0"/>
              <a:t>01-10-2022</a:t>
            </a:fld>
            <a:endParaRPr lang="en-IN"/>
          </a:p>
        </p:txBody>
      </p:sp>
      <p:sp>
        <p:nvSpPr>
          <p:cNvPr id="4" name="Footer Placeholder 3"/>
          <p:cNvSpPr>
            <a:spLocks noGrp="1"/>
          </p:cNvSpPr>
          <p:nvPr>
            <p:ph type="ftr" sz="quarter" idx="11"/>
          </p:nvPr>
        </p:nvSpPr>
        <p:spPr/>
        <p:txBody>
          <a:bodyPr/>
          <a:lstStyle>
            <a:lvl1pPr>
              <a:defRPr cap="all" baseline="0"/>
            </a:lvl1pPr>
          </a:lstStyle>
          <a:p>
            <a:endParaRPr lang="en-IN"/>
          </a:p>
        </p:txBody>
      </p:sp>
      <p:sp>
        <p:nvSpPr>
          <p:cNvPr id="5" name="Slide Number Placeholder 4"/>
          <p:cNvSpPr>
            <a:spLocks noGrp="1"/>
          </p:cNvSpPr>
          <p:nvPr>
            <p:ph type="sldNum" sz="quarter" idx="12"/>
          </p:nvPr>
        </p:nvSpPr>
        <p:spPr/>
        <p:txBody>
          <a:bodyPr/>
          <a:lstStyle/>
          <a:p>
            <a:fld id="{0F1265E1-D92F-4338-94F7-A534A50D1EA4}" type="slidenum">
              <a:rPr lang="en-IN" smtClean="0"/>
              <a:t>‹#›</a:t>
            </a:fld>
            <a:endParaRPr lang="en-IN"/>
          </a:p>
        </p:txBody>
      </p:sp>
    </p:spTree>
    <p:extLst>
      <p:ext uri="{BB962C8B-B14F-4D97-AF65-F5344CB8AC3E}">
        <p14:creationId xmlns:p14="http://schemas.microsoft.com/office/powerpoint/2010/main" val="24884914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01C9C2-B37C-4C0C-9383-2E50CF678522}" type="datetimeFigureOut">
              <a:rPr lang="en-IN" smtClean="0"/>
              <a:t>01-10-2022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1265E1-D92F-4338-94F7-A534A50D1EA4}" type="slidenum">
              <a:rPr lang="en-IN" smtClean="0"/>
              <a:t>‹#›</a:t>
            </a:fld>
            <a:endParaRPr lang="en-IN"/>
          </a:p>
        </p:txBody>
      </p:sp>
    </p:spTree>
    <p:extLst>
      <p:ext uri="{BB962C8B-B14F-4D97-AF65-F5344CB8AC3E}">
        <p14:creationId xmlns:p14="http://schemas.microsoft.com/office/powerpoint/2010/main" val="23794065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1" y="609600"/>
            <a:ext cx="1503758"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6057" y="609600"/>
            <a:ext cx="5811443"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01C9C2-B37C-4C0C-9383-2E50CF678522}" type="datetimeFigureOut">
              <a:rPr lang="en-IN" smtClean="0"/>
              <a:t>01-10-2022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1265E1-D92F-4338-94F7-A534A50D1EA4}" type="slidenum">
              <a:rPr lang="en-IN" smtClean="0"/>
              <a:t>‹#›</a:t>
            </a:fld>
            <a:endParaRPr lang="en-IN"/>
          </a:p>
        </p:txBody>
      </p:sp>
    </p:spTree>
    <p:extLst>
      <p:ext uri="{BB962C8B-B14F-4D97-AF65-F5344CB8AC3E}">
        <p14:creationId xmlns:p14="http://schemas.microsoft.com/office/powerpoint/2010/main" val="23618084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7" name="Title 1"/>
          <p:cNvSpPr>
            <a:spLocks noGrp="1"/>
          </p:cNvSpPr>
          <p:nvPr>
            <p:ph type="title"/>
          </p:nvPr>
        </p:nvSpPr>
        <p:spPr>
          <a:xfrm>
            <a:off x="856060" y="618518"/>
            <a:ext cx="7429499" cy="1478570"/>
          </a:xfrm>
        </p:spPr>
        <p:txBody>
          <a:bodyPr/>
          <a:lstStyle/>
          <a:p>
            <a:r>
              <a:rPr lang="en-US"/>
              <a:t>Click to edit Master title style</a:t>
            </a:r>
            <a:endParaRPr lang="en-US" dirty="0"/>
          </a:p>
        </p:txBody>
      </p:sp>
      <p:sp>
        <p:nvSpPr>
          <p:cNvPr id="48" name="Content Placeholder 2"/>
          <p:cNvSpPr>
            <a:spLocks noGrp="1"/>
          </p:cNvSpPr>
          <p:nvPr>
            <p:ph idx="1"/>
          </p:nvPr>
        </p:nvSpPr>
        <p:spPr>
          <a:xfrm>
            <a:off x="856060" y="2249487"/>
            <a:ext cx="742949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Date Placeholder 3"/>
          <p:cNvSpPr>
            <a:spLocks noGrp="1"/>
          </p:cNvSpPr>
          <p:nvPr>
            <p:ph type="dt" sz="half" idx="10"/>
          </p:nvPr>
        </p:nvSpPr>
        <p:spPr>
          <a:xfrm>
            <a:off x="5592691" y="5883277"/>
            <a:ext cx="2057400" cy="365125"/>
          </a:xfrm>
        </p:spPr>
        <p:txBody>
          <a:bodyPr/>
          <a:lstStyle/>
          <a:p>
            <a:fld id="{1901C9C2-B37C-4C0C-9383-2E50CF678522}" type="datetimeFigureOut">
              <a:rPr lang="en-IN" smtClean="0"/>
              <a:t>01-10-2022</a:t>
            </a:fld>
            <a:endParaRPr lang="en-IN"/>
          </a:p>
        </p:txBody>
      </p:sp>
      <p:sp>
        <p:nvSpPr>
          <p:cNvPr id="50" name="Footer Placeholder 4"/>
          <p:cNvSpPr>
            <a:spLocks noGrp="1"/>
          </p:cNvSpPr>
          <p:nvPr>
            <p:ph type="ftr" sz="quarter" idx="11"/>
          </p:nvPr>
        </p:nvSpPr>
        <p:spPr>
          <a:xfrm>
            <a:off x="856059" y="5883276"/>
            <a:ext cx="4679482" cy="365125"/>
          </a:xfrm>
        </p:spPr>
        <p:txBody>
          <a:bodyPr/>
          <a:lstStyle/>
          <a:p>
            <a:endParaRPr lang="en-IN"/>
          </a:p>
        </p:txBody>
      </p:sp>
      <p:sp>
        <p:nvSpPr>
          <p:cNvPr id="51" name="Slide Number Placeholder 5"/>
          <p:cNvSpPr>
            <a:spLocks noGrp="1"/>
          </p:cNvSpPr>
          <p:nvPr>
            <p:ph type="sldNum" sz="quarter" idx="12"/>
          </p:nvPr>
        </p:nvSpPr>
        <p:spPr>
          <a:xfrm>
            <a:off x="7707241" y="5883275"/>
            <a:ext cx="578317" cy="365125"/>
          </a:xfrm>
        </p:spPr>
        <p:txBody>
          <a:bodyPr/>
          <a:lstStyle/>
          <a:p>
            <a:fld id="{0F1265E1-D92F-4338-94F7-A534A50D1EA4}" type="slidenum">
              <a:rPr lang="en-IN" smtClean="0"/>
              <a:t>‹#›</a:t>
            </a:fld>
            <a:endParaRPr lang="en-IN"/>
          </a:p>
        </p:txBody>
      </p:sp>
    </p:spTree>
    <p:extLst>
      <p:ext uri="{BB962C8B-B14F-4D97-AF65-F5344CB8AC3E}">
        <p14:creationId xmlns:p14="http://schemas.microsoft.com/office/powerpoint/2010/main" val="3599362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6058" y="1419227"/>
            <a:ext cx="74295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856058" y="4424362"/>
            <a:ext cx="74295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01C9C2-B37C-4C0C-9383-2E50CF678522}" type="datetimeFigureOut">
              <a:rPr lang="en-IN" smtClean="0"/>
              <a:t>01-10-2022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1265E1-D92F-4338-94F7-A534A50D1EA4}" type="slidenum">
              <a:rPr lang="en-IN" smtClean="0"/>
              <a:t>‹#›</a:t>
            </a:fld>
            <a:endParaRPr lang="en-IN"/>
          </a:p>
        </p:txBody>
      </p:sp>
    </p:spTree>
    <p:extLst>
      <p:ext uri="{BB962C8B-B14F-4D97-AF65-F5344CB8AC3E}">
        <p14:creationId xmlns:p14="http://schemas.microsoft.com/office/powerpoint/2010/main" val="2942462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6058" y="2249486"/>
            <a:ext cx="3658792"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1" y="2249486"/>
            <a:ext cx="3656408"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01C9C2-B37C-4C0C-9383-2E50CF678522}" type="datetimeFigureOut">
              <a:rPr lang="en-IN" smtClean="0"/>
              <a:t>01-10-2022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F1265E1-D92F-4338-94F7-A534A50D1EA4}" type="slidenum">
              <a:rPr lang="en-IN" smtClean="0"/>
              <a:t>‹#›</a:t>
            </a:fld>
            <a:endParaRPr lang="en-IN"/>
          </a:p>
        </p:txBody>
      </p:sp>
    </p:spTree>
    <p:extLst>
      <p:ext uri="{BB962C8B-B14F-4D97-AF65-F5344CB8AC3E}">
        <p14:creationId xmlns:p14="http://schemas.microsoft.com/office/powerpoint/2010/main" val="1798784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058" y="619127"/>
            <a:ext cx="74295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78902" y="2249486"/>
            <a:ext cx="3435949"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56058" y="3073398"/>
            <a:ext cx="3658793"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51992" y="2249485"/>
            <a:ext cx="3433565"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3073398"/>
            <a:ext cx="3656408"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901C9C2-B37C-4C0C-9383-2E50CF678522}" type="datetimeFigureOut">
              <a:rPr lang="en-IN" smtClean="0"/>
              <a:t>01-10-2022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F1265E1-D92F-4338-94F7-A534A50D1EA4}" type="slidenum">
              <a:rPr lang="en-IN" smtClean="0"/>
              <a:t>‹#›</a:t>
            </a:fld>
            <a:endParaRPr lang="en-IN"/>
          </a:p>
        </p:txBody>
      </p:sp>
    </p:spTree>
    <p:extLst>
      <p:ext uri="{BB962C8B-B14F-4D97-AF65-F5344CB8AC3E}">
        <p14:creationId xmlns:p14="http://schemas.microsoft.com/office/powerpoint/2010/main" val="41486590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901C9C2-B37C-4C0C-9383-2E50CF678522}" type="datetimeFigureOut">
              <a:rPr lang="en-IN" smtClean="0"/>
              <a:t>01-10-2022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F1265E1-D92F-4338-94F7-A534A50D1EA4}" type="slidenum">
              <a:rPr lang="en-IN" smtClean="0"/>
              <a:t>‹#›</a:t>
            </a:fld>
            <a:endParaRPr lang="en-IN"/>
          </a:p>
        </p:txBody>
      </p:sp>
    </p:spTree>
    <p:extLst>
      <p:ext uri="{BB962C8B-B14F-4D97-AF65-F5344CB8AC3E}">
        <p14:creationId xmlns:p14="http://schemas.microsoft.com/office/powerpoint/2010/main" val="2602973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01C9C2-B37C-4C0C-9383-2E50CF678522}" type="datetimeFigureOut">
              <a:rPr lang="en-IN" smtClean="0"/>
              <a:t>01-10-2022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F1265E1-D92F-4338-94F7-A534A50D1EA4}" type="slidenum">
              <a:rPr lang="en-IN" smtClean="0"/>
              <a:t>‹#›</a:t>
            </a:fld>
            <a:endParaRPr lang="en-IN"/>
          </a:p>
        </p:txBody>
      </p:sp>
    </p:spTree>
    <p:extLst>
      <p:ext uri="{BB962C8B-B14F-4D97-AF65-F5344CB8AC3E}">
        <p14:creationId xmlns:p14="http://schemas.microsoft.com/office/powerpoint/2010/main" val="3630586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029" y="609601"/>
            <a:ext cx="2892028"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67150" y="592666"/>
            <a:ext cx="4418407"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0029" y="2249486"/>
            <a:ext cx="2892028"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01C9C2-B37C-4C0C-9383-2E50CF678522}" type="datetimeFigureOut">
              <a:rPr lang="en-IN" smtClean="0"/>
              <a:t>01-10-2022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F1265E1-D92F-4338-94F7-A534A50D1EA4}" type="slidenum">
              <a:rPr lang="en-IN" smtClean="0"/>
              <a:t>‹#›</a:t>
            </a:fld>
            <a:endParaRPr lang="en-IN"/>
          </a:p>
        </p:txBody>
      </p:sp>
    </p:spTree>
    <p:extLst>
      <p:ext uri="{BB962C8B-B14F-4D97-AF65-F5344CB8AC3E}">
        <p14:creationId xmlns:p14="http://schemas.microsoft.com/office/powerpoint/2010/main" val="12828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1" y="609600"/>
            <a:ext cx="3753962"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32866" y="609600"/>
            <a:ext cx="3452693" cy="5181602"/>
          </a:xfrm>
          <a:prstGeom prst="round2DiagRect">
            <a:avLst>
              <a:gd name="adj1" fmla="val 6074"/>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856059" y="2249486"/>
            <a:ext cx="3753964"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01C9C2-B37C-4C0C-9383-2E50CF678522}" type="datetimeFigureOut">
              <a:rPr lang="en-IN" smtClean="0"/>
              <a:t>01-10-2022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F1265E1-D92F-4338-94F7-A534A50D1EA4}" type="slidenum">
              <a:rPr lang="en-IN" smtClean="0"/>
              <a:t>‹#›</a:t>
            </a:fld>
            <a:endParaRPr lang="en-IN"/>
          </a:p>
        </p:txBody>
      </p:sp>
    </p:spTree>
    <p:extLst>
      <p:ext uri="{BB962C8B-B14F-4D97-AF65-F5344CB8AC3E}">
        <p14:creationId xmlns:p14="http://schemas.microsoft.com/office/powerpoint/2010/main" val="22777924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9041774" cy="6858001"/>
            <a:chOff x="-14288" y="0"/>
            <a:chExt cx="9041774"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8352798"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856060" y="618518"/>
            <a:ext cx="7429499"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56060" y="2249487"/>
            <a:ext cx="74294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92691" y="5883277"/>
            <a:ext cx="20574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901C9C2-B37C-4C0C-9383-2E50CF678522}" type="datetimeFigureOut">
              <a:rPr lang="en-IN" smtClean="0"/>
              <a:t>01-10-2022</a:t>
            </a:fld>
            <a:endParaRPr lang="en-IN"/>
          </a:p>
        </p:txBody>
      </p:sp>
      <p:sp>
        <p:nvSpPr>
          <p:cNvPr id="5" name="Footer Placeholder 4"/>
          <p:cNvSpPr>
            <a:spLocks noGrp="1"/>
          </p:cNvSpPr>
          <p:nvPr>
            <p:ph type="ftr" sz="quarter" idx="3"/>
          </p:nvPr>
        </p:nvSpPr>
        <p:spPr>
          <a:xfrm>
            <a:off x="856059" y="5883276"/>
            <a:ext cx="4679482"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7707241" y="5883275"/>
            <a:ext cx="578317"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F1265E1-D92F-4338-94F7-A534A50D1EA4}" type="slidenum">
              <a:rPr lang="en-IN" smtClean="0"/>
              <a:t>‹#›</a:t>
            </a:fld>
            <a:endParaRPr lang="en-IN"/>
          </a:p>
        </p:txBody>
      </p:sp>
    </p:spTree>
    <p:extLst>
      <p:ext uri="{BB962C8B-B14F-4D97-AF65-F5344CB8AC3E}">
        <p14:creationId xmlns:p14="http://schemas.microsoft.com/office/powerpoint/2010/main" val="3401895795"/>
      </p:ext>
    </p:extLst>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 id="2147483856" r:id="rId16"/>
    <p:sldLayoutId id="214748385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9552" y="811921"/>
            <a:ext cx="8208912" cy="5976663"/>
          </a:xfrm>
        </p:spPr>
        <p:txBody>
          <a:bodyPr>
            <a:normAutofit fontScale="90000"/>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br>
              <a:rPr lang="en-US" sz="6000"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br>
            <a:br>
              <a:rPr lang="en-US" sz="6000"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br>
            <a:br>
              <a:rPr lang="en-US" sz="6000"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br>
            <a:r>
              <a:rPr lang="en-US" sz="6000"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PG-DAC March 2022</a:t>
            </a:r>
            <a:br>
              <a:rPr lang="en-US" sz="6000"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br>
            <a:r>
              <a:rPr lang="en-US" sz="6000"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C-DAC </a:t>
            </a:r>
            <a:br>
              <a:rPr lang="en-US" sz="6000"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br>
            <a:r>
              <a:rPr lang="en-US" sz="6000"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Know-IT Pune</a:t>
            </a:r>
            <a:br>
              <a:rPr lang="en-US" sz="6000"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br>
            <a:br>
              <a:rPr lang="en-US" sz="6000"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br>
            <a:endParaRPr lang="en-IN" sz="6000"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8867" y="424070"/>
            <a:ext cx="2630282" cy="216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3403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250" y="332656"/>
            <a:ext cx="7429499" cy="1478570"/>
          </a:xfrm>
        </p:spPr>
        <p:txBody>
          <a:bodyPr/>
          <a:lstStyle/>
          <a:p>
            <a:r>
              <a:rPr lang="en-US" dirty="0">
                <a:solidFill>
                  <a:schemeClr val="accent4">
                    <a:lumMod val="75000"/>
                  </a:schemeClr>
                </a:solidFill>
              </a:rPr>
              <a:t>Backend</a:t>
            </a:r>
            <a:endParaRPr lang="en-IN" dirty="0">
              <a:solidFill>
                <a:schemeClr val="accent4">
                  <a:lumMod val="75000"/>
                </a:schemeClr>
              </a:solidFill>
            </a:endParaRPr>
          </a:p>
        </p:txBody>
      </p:sp>
      <p:sp>
        <p:nvSpPr>
          <p:cNvPr id="3" name="Content Placeholder 2"/>
          <p:cNvSpPr>
            <a:spLocks noGrp="1"/>
          </p:cNvSpPr>
          <p:nvPr>
            <p:ph idx="1"/>
          </p:nvPr>
        </p:nvSpPr>
        <p:spPr>
          <a:xfrm>
            <a:off x="570383" y="1628800"/>
            <a:ext cx="8003232" cy="4525963"/>
          </a:xfrm>
        </p:spPr>
        <p:txBody>
          <a:bodyPr>
            <a:normAutofit/>
          </a:bodyPr>
          <a:lstStyle/>
          <a:p>
            <a:r>
              <a:rPr lang="en-IN" dirty="0">
                <a:solidFill>
                  <a:schemeClr val="bg1"/>
                </a:solidFill>
              </a:rPr>
              <a:t>Service: services we can use for CRUD operation, service layer used repository to perform the CURD operation. Also called business logic. </a:t>
            </a:r>
          </a:p>
          <a:p>
            <a:r>
              <a:rPr lang="en-IN" dirty="0">
                <a:solidFill>
                  <a:schemeClr val="bg1"/>
                </a:solidFill>
              </a:rPr>
              <a:t>Controller: controller accept request from the user </a:t>
            </a:r>
            <a:r>
              <a:rPr lang="en-IN" dirty="0" err="1">
                <a:solidFill>
                  <a:schemeClr val="bg1"/>
                </a:solidFill>
              </a:rPr>
              <a:t>goto</a:t>
            </a:r>
            <a:r>
              <a:rPr lang="en-IN" dirty="0">
                <a:solidFill>
                  <a:schemeClr val="bg1"/>
                </a:solidFill>
              </a:rPr>
              <a:t> the service layer and work on the request which is sent by the user.</a:t>
            </a:r>
          </a:p>
          <a:p>
            <a:endParaRPr lang="en-IN" dirty="0">
              <a:solidFill>
                <a:schemeClr val="bg1"/>
              </a:solidFill>
            </a:endParaRPr>
          </a:p>
        </p:txBody>
      </p:sp>
    </p:spTree>
    <p:extLst>
      <p:ext uri="{BB962C8B-B14F-4D97-AF65-F5344CB8AC3E}">
        <p14:creationId xmlns:p14="http://schemas.microsoft.com/office/powerpoint/2010/main" val="1746047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4">
                    <a:lumMod val="75000"/>
                  </a:schemeClr>
                </a:solidFill>
              </a:rPr>
              <a:t>Frontend</a:t>
            </a:r>
            <a:endParaRPr lang="en-IN" dirty="0">
              <a:solidFill>
                <a:schemeClr val="accent4">
                  <a:lumMod val="75000"/>
                </a:schemeClr>
              </a:solidFill>
            </a:endParaRPr>
          </a:p>
        </p:txBody>
      </p:sp>
      <p:sp>
        <p:nvSpPr>
          <p:cNvPr id="3" name="Content Placeholder 2"/>
          <p:cNvSpPr>
            <a:spLocks noGrp="1"/>
          </p:cNvSpPr>
          <p:nvPr>
            <p:ph idx="1"/>
          </p:nvPr>
        </p:nvSpPr>
        <p:spPr>
          <a:xfrm>
            <a:off x="856060" y="2097088"/>
            <a:ext cx="7429499" cy="3541714"/>
          </a:xfrm>
        </p:spPr>
        <p:txBody>
          <a:bodyPr>
            <a:normAutofit/>
          </a:bodyPr>
          <a:lstStyle/>
          <a:p>
            <a:r>
              <a:rPr lang="en-US" dirty="0">
                <a:solidFill>
                  <a:schemeClr val="bg1"/>
                </a:solidFill>
              </a:rPr>
              <a:t>Header:- Created </a:t>
            </a:r>
            <a:r>
              <a:rPr lang="en-US" dirty="0" err="1">
                <a:solidFill>
                  <a:schemeClr val="bg1"/>
                </a:solidFill>
              </a:rPr>
              <a:t>Navbar</a:t>
            </a:r>
            <a:r>
              <a:rPr lang="en-US" dirty="0">
                <a:solidFill>
                  <a:schemeClr val="bg1"/>
                </a:solidFill>
              </a:rPr>
              <a:t> using </a:t>
            </a:r>
            <a:r>
              <a:rPr lang="en-US" dirty="0" err="1">
                <a:solidFill>
                  <a:schemeClr val="bg1"/>
                </a:solidFill>
              </a:rPr>
              <a:t>ReactJs</a:t>
            </a:r>
            <a:r>
              <a:rPr lang="en-US" dirty="0">
                <a:solidFill>
                  <a:schemeClr val="bg1"/>
                </a:solidFill>
              </a:rPr>
              <a:t> which is common for all pages</a:t>
            </a:r>
          </a:p>
          <a:p>
            <a:r>
              <a:rPr lang="en-US" dirty="0">
                <a:solidFill>
                  <a:schemeClr val="bg1"/>
                </a:solidFill>
              </a:rPr>
              <a:t>Footer:-Provide information about Theaters contact info and near by Customer</a:t>
            </a:r>
            <a:endParaRPr lang="en-IN" dirty="0">
              <a:solidFill>
                <a:schemeClr val="bg1"/>
              </a:solidFill>
            </a:endParaRPr>
          </a:p>
        </p:txBody>
      </p:sp>
    </p:spTree>
    <p:extLst>
      <p:ext uri="{BB962C8B-B14F-4D97-AF65-F5344CB8AC3E}">
        <p14:creationId xmlns:p14="http://schemas.microsoft.com/office/powerpoint/2010/main" val="845442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6059" y="327514"/>
            <a:ext cx="7429499" cy="1478570"/>
          </a:xfrm>
        </p:spPr>
        <p:txBody>
          <a:bodyPr/>
          <a:lstStyle/>
          <a:p>
            <a:r>
              <a:rPr lang="en-US" dirty="0">
                <a:solidFill>
                  <a:schemeClr val="accent4">
                    <a:lumMod val="75000"/>
                  </a:schemeClr>
                </a:solidFill>
              </a:rPr>
              <a:t>Frontend</a:t>
            </a:r>
            <a:endParaRPr lang="en-IN" dirty="0">
              <a:solidFill>
                <a:schemeClr val="accent4">
                  <a:lumMod val="75000"/>
                </a:schemeClr>
              </a:solidFill>
            </a:endParaRPr>
          </a:p>
        </p:txBody>
      </p:sp>
      <p:sp>
        <p:nvSpPr>
          <p:cNvPr id="3" name="Content Placeholder 2"/>
          <p:cNvSpPr>
            <a:spLocks noGrp="1"/>
          </p:cNvSpPr>
          <p:nvPr>
            <p:ph idx="1"/>
          </p:nvPr>
        </p:nvSpPr>
        <p:spPr>
          <a:xfrm>
            <a:off x="863812" y="1775748"/>
            <a:ext cx="7429499" cy="3541714"/>
          </a:xfrm>
        </p:spPr>
        <p:txBody>
          <a:bodyPr>
            <a:noAutofit/>
          </a:bodyPr>
          <a:lstStyle/>
          <a:p>
            <a:r>
              <a:rPr lang="en-US" sz="2000" dirty="0">
                <a:solidFill>
                  <a:schemeClr val="bg1"/>
                </a:solidFill>
              </a:rPr>
              <a:t>Index.html :- Basic static web page</a:t>
            </a:r>
          </a:p>
          <a:p>
            <a:r>
              <a:rPr lang="en-US" sz="2000" dirty="0">
                <a:solidFill>
                  <a:schemeClr val="bg1"/>
                </a:solidFill>
              </a:rPr>
              <a:t>Its ShowTime System consists of three modules described below.</a:t>
            </a:r>
            <a:endParaRPr lang="en-IN" sz="2000" dirty="0">
              <a:solidFill>
                <a:schemeClr val="bg1"/>
              </a:solidFill>
            </a:endParaRPr>
          </a:p>
          <a:p>
            <a:pPr marL="928116" lvl="2" indent="-342900" algn="just">
              <a:buFont typeface="+mj-lt"/>
              <a:buAutoNum type="arabicPeriod"/>
              <a:tabLst>
                <a:tab pos="-48895" algn="l"/>
              </a:tabLst>
            </a:pPr>
            <a:r>
              <a:rPr lang="en-US" sz="2000" dirty="0">
                <a:solidFill>
                  <a:schemeClr val="bg1"/>
                </a:solidFill>
              </a:rPr>
              <a:t>Admin Module</a:t>
            </a:r>
            <a:endParaRPr lang="en-IN" sz="2000" dirty="0">
              <a:solidFill>
                <a:schemeClr val="bg1"/>
              </a:solidFill>
            </a:endParaRPr>
          </a:p>
          <a:p>
            <a:pPr marL="928116" lvl="2" indent="-342900" algn="just">
              <a:buFont typeface="+mj-lt"/>
              <a:buAutoNum type="arabicPeriod"/>
              <a:tabLst>
                <a:tab pos="-48895" algn="l"/>
              </a:tabLst>
            </a:pPr>
            <a:r>
              <a:rPr lang="en-US" sz="2000" dirty="0">
                <a:solidFill>
                  <a:schemeClr val="bg1"/>
                </a:solidFill>
              </a:rPr>
              <a:t>Customer Module</a:t>
            </a:r>
            <a:endParaRPr lang="en-IN" sz="2000" dirty="0">
              <a:solidFill>
                <a:schemeClr val="bg1"/>
              </a:solidFill>
            </a:endParaRPr>
          </a:p>
          <a:p>
            <a:pPr marL="928116" lvl="2" indent="-342900" algn="just">
              <a:buFont typeface="+mj-lt"/>
              <a:buAutoNum type="arabicPeriod"/>
              <a:tabLst>
                <a:tab pos="-48895" algn="l"/>
              </a:tabLst>
            </a:pPr>
            <a:r>
              <a:rPr lang="en-US" sz="2000" dirty="0">
                <a:solidFill>
                  <a:schemeClr val="bg1"/>
                </a:solidFill>
              </a:rPr>
              <a:t>Theatre owner Module</a:t>
            </a:r>
          </a:p>
          <a:p>
            <a:r>
              <a:rPr lang="en-US" sz="2000" dirty="0">
                <a:solidFill>
                  <a:schemeClr val="bg1"/>
                </a:solidFill>
              </a:rPr>
              <a:t>Admin functionality pages:-</a:t>
            </a:r>
          </a:p>
          <a:p>
            <a:pPr marL="0" indent="0">
              <a:buNone/>
            </a:pPr>
            <a:r>
              <a:rPr lang="en-US" sz="2000" dirty="0">
                <a:solidFill>
                  <a:schemeClr val="bg1"/>
                </a:solidFill>
              </a:rPr>
              <a:t>              Admin Login Form</a:t>
            </a:r>
          </a:p>
          <a:p>
            <a:pPr marL="0" indent="0">
              <a:buNone/>
            </a:pPr>
            <a:r>
              <a:rPr lang="en-US" sz="2000" dirty="0">
                <a:solidFill>
                  <a:schemeClr val="bg1"/>
                </a:solidFill>
              </a:rPr>
              <a:t>              Admin Verification Page</a:t>
            </a:r>
          </a:p>
          <a:p>
            <a:pPr marL="0" indent="0">
              <a:buNone/>
            </a:pPr>
            <a:r>
              <a:rPr lang="en-US" sz="2000" dirty="0">
                <a:solidFill>
                  <a:schemeClr val="bg1"/>
                </a:solidFill>
              </a:rPr>
              <a:t>              Verified Theater Owner Page</a:t>
            </a:r>
          </a:p>
          <a:p>
            <a:pPr marL="0" indent="0">
              <a:buNone/>
            </a:pPr>
            <a:r>
              <a:rPr lang="en-US" sz="2000" dirty="0">
                <a:solidFill>
                  <a:schemeClr val="bg1"/>
                </a:solidFill>
              </a:rPr>
              <a:t>              Admin Add Movie Page                          </a:t>
            </a:r>
            <a:endParaRPr lang="en-IN" sz="2000" dirty="0">
              <a:solidFill>
                <a:schemeClr val="bg1"/>
              </a:solidFill>
            </a:endParaRPr>
          </a:p>
        </p:txBody>
      </p:sp>
    </p:spTree>
    <p:extLst>
      <p:ext uri="{BB962C8B-B14F-4D97-AF65-F5344CB8AC3E}">
        <p14:creationId xmlns:p14="http://schemas.microsoft.com/office/powerpoint/2010/main" val="12806973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250" y="188640"/>
            <a:ext cx="7429499" cy="1478570"/>
          </a:xfrm>
        </p:spPr>
        <p:txBody>
          <a:bodyPr/>
          <a:lstStyle/>
          <a:p>
            <a:r>
              <a:rPr lang="en-US" dirty="0">
                <a:solidFill>
                  <a:schemeClr val="accent4">
                    <a:lumMod val="75000"/>
                  </a:schemeClr>
                </a:solidFill>
              </a:rPr>
              <a:t>Home</a:t>
            </a:r>
            <a:r>
              <a:rPr lang="en-US" dirty="0">
                <a:solidFill>
                  <a:schemeClr val="accent2"/>
                </a:solidFill>
              </a:rPr>
              <a:t> </a:t>
            </a:r>
            <a:r>
              <a:rPr lang="en-US" dirty="0">
                <a:solidFill>
                  <a:schemeClr val="accent4">
                    <a:lumMod val="75000"/>
                  </a:schemeClr>
                </a:solidFill>
              </a:rPr>
              <a:t>page</a:t>
            </a:r>
            <a:endParaRPr lang="en-IN" dirty="0">
              <a:solidFill>
                <a:schemeClr val="accent4">
                  <a:lumMod val="75000"/>
                </a:schemeClr>
              </a:solidFill>
            </a:endParaRPr>
          </a:p>
        </p:txBody>
      </p:sp>
      <p:pic>
        <p:nvPicPr>
          <p:cNvPr id="4" name="Picture 3">
            <a:extLst>
              <a:ext uri="{FF2B5EF4-FFF2-40B4-BE49-F238E27FC236}">
                <a16:creationId xmlns:a16="http://schemas.microsoft.com/office/drawing/2014/main" id="{7C921BD5-A357-1765-C35B-1BC21670AE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417638"/>
            <a:ext cx="7920880" cy="4675658"/>
          </a:xfrm>
          <a:prstGeom prst="rect">
            <a:avLst/>
          </a:prstGeom>
        </p:spPr>
      </p:pic>
    </p:spTree>
    <p:extLst>
      <p:ext uri="{BB962C8B-B14F-4D97-AF65-F5344CB8AC3E}">
        <p14:creationId xmlns:p14="http://schemas.microsoft.com/office/powerpoint/2010/main" val="3979514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250" y="188640"/>
            <a:ext cx="7429499" cy="1478570"/>
          </a:xfrm>
        </p:spPr>
        <p:txBody>
          <a:bodyPr/>
          <a:lstStyle/>
          <a:p>
            <a:r>
              <a:rPr lang="en-US" dirty="0">
                <a:solidFill>
                  <a:schemeClr val="accent4">
                    <a:lumMod val="75000"/>
                  </a:schemeClr>
                </a:solidFill>
              </a:rPr>
              <a:t>Admin</a:t>
            </a:r>
            <a:r>
              <a:rPr lang="en-US" dirty="0">
                <a:solidFill>
                  <a:schemeClr val="accent2"/>
                </a:solidFill>
              </a:rPr>
              <a:t> </a:t>
            </a:r>
            <a:r>
              <a:rPr lang="en-US" dirty="0">
                <a:solidFill>
                  <a:schemeClr val="accent4">
                    <a:lumMod val="75000"/>
                  </a:schemeClr>
                </a:solidFill>
              </a:rPr>
              <a:t>Login</a:t>
            </a:r>
            <a:endParaRPr lang="en-IN" dirty="0">
              <a:solidFill>
                <a:schemeClr val="accent4">
                  <a:lumMod val="75000"/>
                </a:schemeClr>
              </a:solidFill>
            </a:endParaRPr>
          </a:p>
        </p:txBody>
      </p:sp>
      <p:pic>
        <p:nvPicPr>
          <p:cNvPr id="3" name="Picture 2">
            <a:extLst>
              <a:ext uri="{FF2B5EF4-FFF2-40B4-BE49-F238E27FC236}">
                <a16:creationId xmlns:a16="http://schemas.microsoft.com/office/drawing/2014/main" id="{964F6441-F775-0DE3-D313-1A2BA951C3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1" y="1417638"/>
            <a:ext cx="8064895" cy="4675658"/>
          </a:xfrm>
          <a:prstGeom prst="rect">
            <a:avLst/>
          </a:prstGeom>
        </p:spPr>
      </p:pic>
    </p:spTree>
    <p:extLst>
      <p:ext uri="{BB962C8B-B14F-4D97-AF65-F5344CB8AC3E}">
        <p14:creationId xmlns:p14="http://schemas.microsoft.com/office/powerpoint/2010/main" val="3753701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72B663-D60A-481B-9C27-7F712DCE44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1412776"/>
            <a:ext cx="7838256" cy="5040560"/>
          </a:xfrm>
          <a:prstGeom prst="rect">
            <a:avLst/>
          </a:prstGeom>
        </p:spPr>
      </p:pic>
      <p:sp>
        <p:nvSpPr>
          <p:cNvPr id="5" name="Title 1">
            <a:extLst>
              <a:ext uri="{FF2B5EF4-FFF2-40B4-BE49-F238E27FC236}">
                <a16:creationId xmlns:a16="http://schemas.microsoft.com/office/drawing/2014/main" id="{CC7414ED-0091-F4DE-A6D9-9A8CE8088101}"/>
              </a:ext>
            </a:extLst>
          </p:cNvPr>
          <p:cNvSpPr>
            <a:spLocks noGrp="1"/>
          </p:cNvSpPr>
          <p:nvPr>
            <p:ph type="title"/>
          </p:nvPr>
        </p:nvSpPr>
        <p:spPr>
          <a:xfrm>
            <a:off x="838200" y="389541"/>
            <a:ext cx="7467600" cy="1143000"/>
          </a:xfrm>
        </p:spPr>
        <p:txBody>
          <a:bodyPr/>
          <a:lstStyle/>
          <a:p>
            <a:r>
              <a:rPr lang="en-US" dirty="0">
                <a:solidFill>
                  <a:schemeClr val="accent4">
                    <a:lumMod val="75000"/>
                  </a:schemeClr>
                </a:solidFill>
              </a:rPr>
              <a:t>Admin</a:t>
            </a:r>
            <a:r>
              <a:rPr lang="en-US" dirty="0">
                <a:solidFill>
                  <a:schemeClr val="accent2"/>
                </a:solidFill>
              </a:rPr>
              <a:t> </a:t>
            </a:r>
            <a:r>
              <a:rPr lang="en-US" dirty="0">
                <a:solidFill>
                  <a:schemeClr val="accent4">
                    <a:lumMod val="75000"/>
                  </a:schemeClr>
                </a:solidFill>
              </a:rPr>
              <a:t>Functionalities</a:t>
            </a:r>
            <a:endParaRPr lang="en-IN" dirty="0">
              <a:solidFill>
                <a:schemeClr val="accent4">
                  <a:lumMod val="75000"/>
                </a:schemeClr>
              </a:solidFill>
            </a:endParaRPr>
          </a:p>
        </p:txBody>
      </p:sp>
    </p:spTree>
    <p:extLst>
      <p:ext uri="{BB962C8B-B14F-4D97-AF65-F5344CB8AC3E}">
        <p14:creationId xmlns:p14="http://schemas.microsoft.com/office/powerpoint/2010/main" val="2830738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6059" y="116632"/>
            <a:ext cx="7429499" cy="1478570"/>
          </a:xfrm>
        </p:spPr>
        <p:txBody>
          <a:bodyPr/>
          <a:lstStyle/>
          <a:p>
            <a:r>
              <a:rPr lang="en-US" dirty="0">
                <a:solidFill>
                  <a:schemeClr val="accent4">
                    <a:lumMod val="75000"/>
                  </a:schemeClr>
                </a:solidFill>
              </a:rPr>
              <a:t>Admin</a:t>
            </a:r>
            <a:r>
              <a:rPr lang="en-US" dirty="0">
                <a:solidFill>
                  <a:schemeClr val="accent2"/>
                </a:solidFill>
              </a:rPr>
              <a:t> </a:t>
            </a:r>
            <a:r>
              <a:rPr lang="en-US" dirty="0">
                <a:solidFill>
                  <a:schemeClr val="accent4">
                    <a:lumMod val="75000"/>
                  </a:schemeClr>
                </a:solidFill>
              </a:rPr>
              <a:t>Functionalities</a:t>
            </a:r>
            <a:endParaRPr lang="en-IN" dirty="0">
              <a:solidFill>
                <a:schemeClr val="accent4">
                  <a:lumMod val="75000"/>
                </a:schemeClr>
              </a:solidFill>
            </a:endParaRPr>
          </a:p>
        </p:txBody>
      </p:sp>
      <p:pic>
        <p:nvPicPr>
          <p:cNvPr id="7" name="Content Placeholder 6">
            <a:extLst>
              <a:ext uri="{FF2B5EF4-FFF2-40B4-BE49-F238E27FC236}">
                <a16:creationId xmlns:a16="http://schemas.microsoft.com/office/drawing/2014/main" id="{F347F78A-83A6-ACF5-59BE-E45418CCFB42}"/>
              </a:ext>
            </a:extLst>
          </p:cNvPr>
          <p:cNvPicPr>
            <a:picLocks noGrp="1" noChangeAspect="1"/>
          </p:cNvPicPr>
          <p:nvPr>
            <p:ph idx="1"/>
          </p:nvPr>
        </p:nvPicPr>
        <p:blipFill>
          <a:blip r:embed="rId2"/>
          <a:stretch>
            <a:fillRect/>
          </a:stretch>
        </p:blipFill>
        <p:spPr>
          <a:xfrm>
            <a:off x="539552" y="1605770"/>
            <a:ext cx="8136904" cy="4415518"/>
          </a:xfrm>
          <a:prstGeom prst="rect">
            <a:avLst/>
          </a:prstGeom>
        </p:spPr>
      </p:pic>
    </p:spTree>
    <p:extLst>
      <p:ext uri="{BB962C8B-B14F-4D97-AF65-F5344CB8AC3E}">
        <p14:creationId xmlns:p14="http://schemas.microsoft.com/office/powerpoint/2010/main" val="3876036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497" y="188640"/>
            <a:ext cx="7429499" cy="1478570"/>
          </a:xfrm>
        </p:spPr>
        <p:txBody>
          <a:bodyPr/>
          <a:lstStyle/>
          <a:p>
            <a:r>
              <a:rPr lang="en-US" dirty="0">
                <a:solidFill>
                  <a:schemeClr val="accent4">
                    <a:lumMod val="75000"/>
                  </a:schemeClr>
                </a:solidFill>
              </a:rPr>
              <a:t>Admin</a:t>
            </a:r>
            <a:r>
              <a:rPr lang="en-US" dirty="0">
                <a:solidFill>
                  <a:schemeClr val="accent2"/>
                </a:solidFill>
              </a:rPr>
              <a:t> </a:t>
            </a:r>
            <a:r>
              <a:rPr lang="en-US" dirty="0">
                <a:solidFill>
                  <a:schemeClr val="accent4">
                    <a:lumMod val="75000"/>
                  </a:schemeClr>
                </a:solidFill>
              </a:rPr>
              <a:t>Functionalities</a:t>
            </a:r>
            <a:endParaRPr lang="en-IN" dirty="0">
              <a:solidFill>
                <a:schemeClr val="accent4">
                  <a:lumMod val="75000"/>
                </a:schemeClr>
              </a:solidFill>
            </a:endParaRPr>
          </a:p>
        </p:txBody>
      </p:sp>
      <p:pic>
        <p:nvPicPr>
          <p:cNvPr id="4" name="Picture 3">
            <a:extLst>
              <a:ext uri="{FF2B5EF4-FFF2-40B4-BE49-F238E27FC236}">
                <a16:creationId xmlns:a16="http://schemas.microsoft.com/office/drawing/2014/main" id="{07763809-133B-F77A-7060-7DE92E70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560" y="1340768"/>
            <a:ext cx="8136097" cy="4896544"/>
          </a:xfrm>
          <a:prstGeom prst="rect">
            <a:avLst/>
          </a:prstGeom>
        </p:spPr>
      </p:pic>
    </p:spTree>
    <p:extLst>
      <p:ext uri="{BB962C8B-B14F-4D97-AF65-F5344CB8AC3E}">
        <p14:creationId xmlns:p14="http://schemas.microsoft.com/office/powerpoint/2010/main" val="2507235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11A3F5-7132-23EF-E6D0-9F6F84C911B5}"/>
              </a:ext>
            </a:extLst>
          </p:cNvPr>
          <p:cNvSpPr txBox="1"/>
          <p:nvPr/>
        </p:nvSpPr>
        <p:spPr>
          <a:xfrm>
            <a:off x="1187624" y="1052736"/>
            <a:ext cx="6768752" cy="1846659"/>
          </a:xfrm>
          <a:prstGeom prst="rect">
            <a:avLst/>
          </a:prstGeom>
          <a:noFill/>
        </p:spPr>
        <p:txBody>
          <a:bodyPr wrap="square">
            <a:spAutoFit/>
          </a:bodyPr>
          <a:lstStyle/>
          <a:p>
            <a:r>
              <a:rPr lang="en-US" sz="2400" dirty="0">
                <a:solidFill>
                  <a:schemeClr val="bg1"/>
                </a:solidFill>
              </a:rPr>
              <a:t>Theater Owner functionality pages:-</a:t>
            </a:r>
          </a:p>
          <a:p>
            <a:pPr marL="0" indent="0">
              <a:buNone/>
            </a:pPr>
            <a:r>
              <a:rPr lang="en-US" dirty="0">
                <a:solidFill>
                  <a:schemeClr val="bg1"/>
                </a:solidFill>
              </a:rPr>
              <a:t>       </a:t>
            </a:r>
            <a:r>
              <a:rPr lang="en-US" sz="1800" b="1" dirty="0">
                <a:solidFill>
                  <a:schemeClr val="bg1"/>
                </a:solidFill>
                <a:effectLst/>
                <a:latin typeface="Times New Roman" panose="02020603050405020304" pitchFamily="18" charset="0"/>
                <a:ea typeface="Times New Roman" panose="02020603050405020304" pitchFamily="18" charset="0"/>
              </a:rPr>
              <a:t>Theater Owner Signup</a:t>
            </a:r>
            <a:r>
              <a:rPr lang="en-US" dirty="0">
                <a:solidFill>
                  <a:schemeClr val="bg1"/>
                </a:solidFill>
              </a:rPr>
              <a:t>              	</a:t>
            </a:r>
          </a:p>
          <a:p>
            <a:pPr marL="0" indent="0">
              <a:buNone/>
            </a:pPr>
            <a:r>
              <a:rPr lang="en-US" sz="1800" b="1" dirty="0">
                <a:solidFill>
                  <a:schemeClr val="bg1"/>
                </a:solidFill>
                <a:effectLst/>
                <a:latin typeface="Times New Roman" panose="02020603050405020304" pitchFamily="18" charset="0"/>
                <a:ea typeface="Times New Roman" panose="02020603050405020304" pitchFamily="18" charset="0"/>
              </a:rPr>
              <a:t>	Theater Owner Login</a:t>
            </a:r>
            <a:r>
              <a:rPr lang="en-US" dirty="0">
                <a:solidFill>
                  <a:schemeClr val="bg1"/>
                </a:solidFill>
              </a:rPr>
              <a:t> 	</a:t>
            </a:r>
          </a:p>
          <a:p>
            <a:pPr marL="0" indent="0">
              <a:buNone/>
            </a:pPr>
            <a:r>
              <a:rPr lang="en-US" dirty="0">
                <a:solidFill>
                  <a:schemeClr val="bg1"/>
                </a:solidFill>
              </a:rPr>
              <a:t>	</a:t>
            </a:r>
            <a:r>
              <a:rPr lang="en-US" sz="1800" b="1" dirty="0">
                <a:solidFill>
                  <a:schemeClr val="bg1"/>
                </a:solidFill>
                <a:effectLst/>
                <a:latin typeface="Times New Roman" panose="02020603050405020304" pitchFamily="18" charset="0"/>
                <a:ea typeface="Times New Roman" panose="02020603050405020304" pitchFamily="18" charset="0"/>
              </a:rPr>
              <a:t>Theater owner Add Theater</a:t>
            </a:r>
          </a:p>
          <a:p>
            <a:pPr marL="0" indent="0">
              <a:buNone/>
            </a:pPr>
            <a:r>
              <a:rPr lang="en-US" b="1" dirty="0">
                <a:solidFill>
                  <a:schemeClr val="bg1"/>
                </a:solidFill>
                <a:latin typeface="Times New Roman" panose="02020603050405020304" pitchFamily="18" charset="0"/>
                <a:ea typeface="Times New Roman" panose="02020603050405020304" pitchFamily="18" charset="0"/>
              </a:rPr>
              <a:t>	</a:t>
            </a:r>
            <a:r>
              <a:rPr lang="en-US" sz="1800" b="1" dirty="0">
                <a:solidFill>
                  <a:schemeClr val="bg1"/>
                </a:solidFill>
                <a:effectLst/>
                <a:latin typeface="Times New Roman" panose="02020603050405020304" pitchFamily="18" charset="0"/>
                <a:ea typeface="Times New Roman" panose="02020603050405020304" pitchFamily="18" charset="0"/>
              </a:rPr>
              <a:t>Theater owner allot movie to screen</a:t>
            </a:r>
            <a:endParaRPr lang="en-US" b="1" dirty="0">
              <a:solidFill>
                <a:schemeClr val="bg1"/>
              </a:solidFill>
              <a:latin typeface="Times New Roman" panose="02020603050405020304" pitchFamily="18" charset="0"/>
              <a:ea typeface="Times New Roman" panose="02020603050405020304" pitchFamily="18" charset="0"/>
            </a:endParaRPr>
          </a:p>
          <a:p>
            <a:pPr marL="0" indent="0">
              <a:buNone/>
            </a:pPr>
            <a:r>
              <a:rPr lang="en-US" sz="1800" b="1" dirty="0">
                <a:solidFill>
                  <a:schemeClr val="bg1"/>
                </a:solidFill>
                <a:effectLst/>
                <a:latin typeface="Times New Roman" panose="02020603050405020304" pitchFamily="18" charset="0"/>
                <a:ea typeface="Times New Roman" panose="02020603050405020304" pitchFamily="18" charset="0"/>
              </a:rPr>
              <a:t>	Theater owner remove movie </a:t>
            </a:r>
            <a:r>
              <a:rPr lang="en-US" b="1" dirty="0">
                <a:solidFill>
                  <a:schemeClr val="bg1"/>
                </a:solidFill>
                <a:latin typeface="Times New Roman" panose="02020603050405020304" pitchFamily="18" charset="0"/>
                <a:ea typeface="Times New Roman" panose="02020603050405020304" pitchFamily="18" charset="0"/>
              </a:rPr>
              <a:t>from </a:t>
            </a:r>
            <a:r>
              <a:rPr lang="en-US" sz="1800" b="1" dirty="0">
                <a:solidFill>
                  <a:schemeClr val="bg1"/>
                </a:solidFill>
                <a:effectLst/>
                <a:latin typeface="Times New Roman" panose="02020603050405020304" pitchFamily="18" charset="0"/>
                <a:ea typeface="Times New Roman" panose="02020603050405020304" pitchFamily="18" charset="0"/>
              </a:rPr>
              <a:t>screen</a:t>
            </a:r>
            <a:endParaRPr lang="en-IN" dirty="0">
              <a:solidFill>
                <a:schemeClr val="bg1"/>
              </a:solidFill>
            </a:endParaRPr>
          </a:p>
        </p:txBody>
      </p:sp>
    </p:spTree>
    <p:extLst>
      <p:ext uri="{BB962C8B-B14F-4D97-AF65-F5344CB8AC3E}">
        <p14:creationId xmlns:p14="http://schemas.microsoft.com/office/powerpoint/2010/main" val="184890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A6AB28D-456D-649A-51D5-3880713C8DC6}"/>
              </a:ext>
            </a:extLst>
          </p:cNvPr>
          <p:cNvSpPr>
            <a:spLocks noGrp="1"/>
          </p:cNvSpPr>
          <p:nvPr>
            <p:ph type="title"/>
          </p:nvPr>
        </p:nvSpPr>
        <p:spPr>
          <a:xfrm>
            <a:off x="857250" y="188640"/>
            <a:ext cx="7429499" cy="1478570"/>
          </a:xfrm>
        </p:spPr>
        <p:txBody>
          <a:bodyPr/>
          <a:lstStyle/>
          <a:p>
            <a:r>
              <a:rPr lang="en-US" dirty="0">
                <a:solidFill>
                  <a:schemeClr val="accent4">
                    <a:lumMod val="75000"/>
                  </a:schemeClr>
                </a:solidFill>
              </a:rPr>
              <a:t>Theater</a:t>
            </a:r>
            <a:r>
              <a:rPr lang="en-US" dirty="0">
                <a:solidFill>
                  <a:schemeClr val="accent2"/>
                </a:solidFill>
              </a:rPr>
              <a:t> </a:t>
            </a:r>
            <a:r>
              <a:rPr lang="en-US" dirty="0">
                <a:solidFill>
                  <a:schemeClr val="accent4">
                    <a:lumMod val="75000"/>
                  </a:schemeClr>
                </a:solidFill>
              </a:rPr>
              <a:t>owner</a:t>
            </a:r>
            <a:r>
              <a:rPr lang="en-US" dirty="0">
                <a:solidFill>
                  <a:schemeClr val="accent2"/>
                </a:solidFill>
              </a:rPr>
              <a:t> </a:t>
            </a:r>
            <a:r>
              <a:rPr lang="en-US" dirty="0">
                <a:solidFill>
                  <a:schemeClr val="accent4">
                    <a:lumMod val="75000"/>
                  </a:schemeClr>
                </a:solidFill>
              </a:rPr>
              <a:t>Registration</a:t>
            </a:r>
            <a:endParaRPr lang="en-IN" dirty="0">
              <a:solidFill>
                <a:schemeClr val="accent4">
                  <a:lumMod val="75000"/>
                </a:schemeClr>
              </a:solidFill>
            </a:endParaRPr>
          </a:p>
        </p:txBody>
      </p:sp>
      <p:pic>
        <p:nvPicPr>
          <p:cNvPr id="5" name="Picture 4">
            <a:extLst>
              <a:ext uri="{FF2B5EF4-FFF2-40B4-BE49-F238E27FC236}">
                <a16:creationId xmlns:a16="http://schemas.microsoft.com/office/drawing/2014/main" id="{F35083D9-AD59-9089-DECA-72CA509F59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5532" y="1382479"/>
            <a:ext cx="7192936" cy="5170412"/>
          </a:xfrm>
          <a:prstGeom prst="rect">
            <a:avLst/>
          </a:prstGeom>
        </p:spPr>
      </p:pic>
    </p:spTree>
    <p:extLst>
      <p:ext uri="{BB962C8B-B14F-4D97-AF65-F5344CB8AC3E}">
        <p14:creationId xmlns:p14="http://schemas.microsoft.com/office/powerpoint/2010/main" val="1089968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7250" y="30854"/>
            <a:ext cx="7429499" cy="3541714"/>
          </a:xfrm>
        </p:spPr>
        <p:txBody>
          <a:bodyPr>
            <a:norm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marL="36576" indent="0">
              <a:buNone/>
            </a:pPr>
            <a:endParaRPr lang="en-US" sz="6000"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a:p>
            <a:pPr marL="36576" indent="0">
              <a:buNone/>
            </a:pPr>
            <a:r>
              <a:rPr lang="en-US" sz="4400"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Online movie ticket booking system</a:t>
            </a:r>
            <a:endParaRPr lang="en-IN" sz="4400"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
        <p:nvSpPr>
          <p:cNvPr id="2" name="Content Placeholder 2">
            <a:extLst>
              <a:ext uri="{FF2B5EF4-FFF2-40B4-BE49-F238E27FC236}">
                <a16:creationId xmlns:a16="http://schemas.microsoft.com/office/drawing/2014/main" id="{CC3BCCEE-B7DC-E542-18A3-1CD8926B2CF6}"/>
              </a:ext>
            </a:extLst>
          </p:cNvPr>
          <p:cNvSpPr txBox="1">
            <a:spLocks/>
          </p:cNvSpPr>
          <p:nvPr/>
        </p:nvSpPr>
        <p:spPr>
          <a:xfrm>
            <a:off x="1005714" y="3285432"/>
            <a:ext cx="7429499" cy="35417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2800" b="1" dirty="0">
                <a:solidFill>
                  <a:schemeClr val="bg1"/>
                </a:solidFill>
                <a:effectLst/>
                <a:latin typeface="Times New Roman" panose="02020603050405020304" pitchFamily="18" charset="0"/>
                <a:ea typeface="Times New Roman" panose="02020603050405020304" pitchFamily="18" charset="0"/>
              </a:rPr>
              <a:t>Guided By: </a:t>
            </a:r>
            <a:r>
              <a:rPr lang="en-US" sz="2800" b="1" dirty="0" err="1">
                <a:solidFill>
                  <a:schemeClr val="bg1"/>
                </a:solidFill>
                <a:effectLst/>
                <a:latin typeface="Times New Roman" panose="02020603050405020304" pitchFamily="18" charset="0"/>
                <a:ea typeface="Times New Roman" panose="02020603050405020304" pitchFamily="18" charset="0"/>
              </a:rPr>
              <a:t>Bakul</a:t>
            </a:r>
            <a:r>
              <a:rPr lang="en-US" sz="2800" b="1" dirty="0">
                <a:solidFill>
                  <a:schemeClr val="bg1"/>
                </a:solidFill>
                <a:effectLst/>
                <a:latin typeface="Times New Roman" panose="02020603050405020304" pitchFamily="18" charset="0"/>
                <a:ea typeface="Times New Roman" panose="02020603050405020304" pitchFamily="18" charset="0"/>
              </a:rPr>
              <a:t> Joshi</a:t>
            </a:r>
            <a:endParaRPr lang="en-US" sz="2800" b="1" dirty="0">
              <a:solidFill>
                <a:schemeClr val="bg1"/>
              </a:solidFill>
              <a:latin typeface="Times New Roman" panose="02020603050405020304" pitchFamily="18" charset="0"/>
              <a:ea typeface="Times New Roman" panose="02020603050405020304" pitchFamily="18" charset="0"/>
            </a:endParaRPr>
          </a:p>
          <a:p>
            <a:pPr marL="0" lvl="0" indent="0">
              <a:buNone/>
            </a:pPr>
            <a:r>
              <a:rPr lang="en-US" sz="2800" b="1" dirty="0">
                <a:solidFill>
                  <a:schemeClr val="bg1"/>
                </a:solidFill>
                <a:latin typeface="Times New Roman" panose="02020603050405020304" pitchFamily="18" charset="0"/>
                <a:ea typeface="Times New Roman" panose="02020603050405020304" pitchFamily="18" charset="0"/>
              </a:rPr>
              <a:t>Project Member:</a:t>
            </a:r>
            <a:endParaRPr lang="en-US" sz="2800" b="1" dirty="0">
              <a:solidFill>
                <a:schemeClr val="bg1"/>
              </a:solidFill>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pPr>
            <a:r>
              <a:rPr lang="en-US" sz="1800" b="1" dirty="0" err="1">
                <a:solidFill>
                  <a:schemeClr val="bg1"/>
                </a:solidFill>
                <a:effectLst/>
                <a:latin typeface="Times New Roman" panose="02020603050405020304" pitchFamily="18" charset="0"/>
                <a:ea typeface="Times New Roman" panose="02020603050405020304" pitchFamily="18" charset="0"/>
              </a:rPr>
              <a:t>Abdulvahab</a:t>
            </a:r>
            <a:r>
              <a:rPr lang="en-US" sz="1800" b="1" dirty="0">
                <a:solidFill>
                  <a:schemeClr val="bg1"/>
                </a:solidFill>
                <a:effectLst/>
                <a:latin typeface="Times New Roman" panose="02020603050405020304" pitchFamily="18" charset="0"/>
                <a:ea typeface="Times New Roman" panose="02020603050405020304" pitchFamily="18" charset="0"/>
              </a:rPr>
              <a:t> </a:t>
            </a:r>
            <a:r>
              <a:rPr lang="en-US" sz="1800" b="1" dirty="0" err="1">
                <a:solidFill>
                  <a:schemeClr val="bg1"/>
                </a:solidFill>
                <a:effectLst/>
                <a:latin typeface="Times New Roman" panose="02020603050405020304" pitchFamily="18" charset="0"/>
                <a:ea typeface="Times New Roman" panose="02020603050405020304" pitchFamily="18" charset="0"/>
              </a:rPr>
              <a:t>Maner</a:t>
            </a:r>
            <a:r>
              <a:rPr lang="en-US" sz="1800" b="1" dirty="0">
                <a:solidFill>
                  <a:schemeClr val="bg1"/>
                </a:solidFill>
                <a:effectLst/>
                <a:latin typeface="Times New Roman" panose="02020603050405020304" pitchFamily="18" charset="0"/>
                <a:ea typeface="Times New Roman" panose="02020603050405020304" pitchFamily="18" charset="0"/>
              </a:rPr>
              <a:t>               220343020003</a:t>
            </a:r>
            <a:endParaRPr lang="en-IN" sz="1800" dirty="0">
              <a:solidFill>
                <a:schemeClr val="bg1"/>
              </a:solidFill>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pPr>
            <a:r>
              <a:rPr lang="en-US" sz="1800" b="1" dirty="0">
                <a:solidFill>
                  <a:schemeClr val="bg1"/>
                </a:solidFill>
                <a:effectLst/>
                <a:latin typeface="Times New Roman" panose="02020603050405020304" pitchFamily="18" charset="0"/>
                <a:ea typeface="Times New Roman" panose="02020603050405020304" pitchFamily="18" charset="0"/>
              </a:rPr>
              <a:t>Sangram Desai         	       220343020026</a:t>
            </a:r>
            <a:endParaRPr lang="en-IN" sz="1800" dirty="0">
              <a:solidFill>
                <a:schemeClr val="bg1"/>
              </a:solidFill>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pPr>
            <a:r>
              <a:rPr lang="en-US" sz="1800" b="1" dirty="0">
                <a:solidFill>
                  <a:schemeClr val="bg1"/>
                </a:solidFill>
                <a:effectLst/>
                <a:latin typeface="Times New Roman" panose="02020603050405020304" pitchFamily="18" charset="0"/>
                <a:ea typeface="Times New Roman" panose="02020603050405020304" pitchFamily="18" charset="0"/>
              </a:rPr>
              <a:t>Aditya </a:t>
            </a:r>
            <a:r>
              <a:rPr lang="en-US" sz="1800" b="1" dirty="0" err="1">
                <a:solidFill>
                  <a:schemeClr val="bg1"/>
                </a:solidFill>
                <a:effectLst/>
                <a:latin typeface="Times New Roman" panose="02020603050405020304" pitchFamily="18" charset="0"/>
                <a:ea typeface="Times New Roman" panose="02020603050405020304" pitchFamily="18" charset="0"/>
              </a:rPr>
              <a:t>Hande</a:t>
            </a:r>
            <a:r>
              <a:rPr lang="en-US" sz="1800" b="1" dirty="0">
                <a:solidFill>
                  <a:schemeClr val="bg1"/>
                </a:solidFill>
                <a:effectLst/>
                <a:latin typeface="Times New Roman" panose="02020603050405020304" pitchFamily="18" charset="0"/>
                <a:ea typeface="Times New Roman" panose="02020603050405020304" pitchFamily="18" charset="0"/>
              </a:rPr>
              <a:t>        	       220343020033</a:t>
            </a:r>
            <a:endParaRPr lang="en-IN" sz="1800" dirty="0">
              <a:solidFill>
                <a:schemeClr val="bg1"/>
              </a:solidFill>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pPr>
            <a:r>
              <a:rPr lang="en-US" sz="1800" b="1" dirty="0" err="1">
                <a:solidFill>
                  <a:schemeClr val="bg1"/>
                </a:solidFill>
                <a:effectLst/>
                <a:latin typeface="Times New Roman" panose="02020603050405020304" pitchFamily="18" charset="0"/>
                <a:ea typeface="Times New Roman" panose="02020603050405020304" pitchFamily="18" charset="0"/>
              </a:rPr>
              <a:t>Vyankatesh</a:t>
            </a:r>
            <a:r>
              <a:rPr lang="en-US" sz="1800" b="1" dirty="0">
                <a:solidFill>
                  <a:schemeClr val="bg1"/>
                </a:solidFill>
                <a:effectLst/>
                <a:latin typeface="Times New Roman" panose="02020603050405020304" pitchFamily="18" charset="0"/>
                <a:ea typeface="Times New Roman" panose="02020603050405020304" pitchFamily="18" charset="0"/>
              </a:rPr>
              <a:t> </a:t>
            </a:r>
            <a:r>
              <a:rPr lang="en-US" sz="1800" b="1" dirty="0" err="1">
                <a:solidFill>
                  <a:schemeClr val="bg1"/>
                </a:solidFill>
                <a:effectLst/>
                <a:latin typeface="Times New Roman" panose="02020603050405020304" pitchFamily="18" charset="0"/>
                <a:ea typeface="Times New Roman" panose="02020603050405020304" pitchFamily="18" charset="0"/>
              </a:rPr>
              <a:t>Nakate</a:t>
            </a:r>
            <a:r>
              <a:rPr lang="en-US" sz="1800" b="1" dirty="0">
                <a:solidFill>
                  <a:schemeClr val="bg1"/>
                </a:solidFill>
                <a:effectLst/>
                <a:latin typeface="Times New Roman" panose="02020603050405020304" pitchFamily="18" charset="0"/>
                <a:ea typeface="Times New Roman" panose="02020603050405020304" pitchFamily="18" charset="0"/>
              </a:rPr>
              <a:t>                220343020114</a:t>
            </a:r>
          </a:p>
          <a:p>
            <a:pPr marL="342900" lvl="0" indent="-342900">
              <a:buFont typeface="Symbol" panose="05050102010706020507" pitchFamily="18" charset="2"/>
              <a:buChar char=""/>
            </a:pPr>
            <a:endParaRPr lang="en-IN" sz="1800" dirty="0">
              <a:solidFill>
                <a:schemeClr val="bg1"/>
              </a:solidFill>
              <a:effectLst/>
              <a:latin typeface="Times New Roman" panose="02020603050405020304" pitchFamily="18" charset="0"/>
              <a:ea typeface="Times New Roman" panose="02020603050405020304" pitchFamily="18" charset="0"/>
            </a:endParaRPr>
          </a:p>
          <a:p>
            <a:endParaRPr lang="en-IN" dirty="0">
              <a:solidFill>
                <a:schemeClr val="bg1"/>
              </a:solidFill>
            </a:endParaRPr>
          </a:p>
        </p:txBody>
      </p:sp>
    </p:spTree>
    <p:extLst>
      <p:ext uri="{BB962C8B-B14F-4D97-AF65-F5344CB8AC3E}">
        <p14:creationId xmlns:p14="http://schemas.microsoft.com/office/powerpoint/2010/main" val="1037427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831C33-EBFB-D917-4F0F-35E9712022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5519" y="1412776"/>
            <a:ext cx="7212962" cy="3960440"/>
          </a:xfrm>
          <a:prstGeom prst="rect">
            <a:avLst/>
          </a:prstGeom>
        </p:spPr>
      </p:pic>
      <p:sp>
        <p:nvSpPr>
          <p:cNvPr id="5" name="Title 1">
            <a:extLst>
              <a:ext uri="{FF2B5EF4-FFF2-40B4-BE49-F238E27FC236}">
                <a16:creationId xmlns:a16="http://schemas.microsoft.com/office/drawing/2014/main" id="{19B4177A-EDFD-1949-7592-BB7CFB4E8C34}"/>
              </a:ext>
            </a:extLst>
          </p:cNvPr>
          <p:cNvSpPr>
            <a:spLocks noGrp="1"/>
          </p:cNvSpPr>
          <p:nvPr>
            <p:ph type="title"/>
          </p:nvPr>
        </p:nvSpPr>
        <p:spPr>
          <a:xfrm>
            <a:off x="782518" y="186234"/>
            <a:ext cx="7429499" cy="1478570"/>
          </a:xfrm>
        </p:spPr>
        <p:txBody>
          <a:bodyPr/>
          <a:lstStyle/>
          <a:p>
            <a:r>
              <a:rPr lang="en-US" dirty="0">
                <a:solidFill>
                  <a:schemeClr val="accent4">
                    <a:lumMod val="75000"/>
                  </a:schemeClr>
                </a:solidFill>
              </a:rPr>
              <a:t>Theater</a:t>
            </a:r>
            <a:r>
              <a:rPr lang="en-US" sz="4800" b="1" dirty="0">
                <a:effectLst/>
                <a:latin typeface="Times New Roman" panose="02020603050405020304" pitchFamily="18" charset="0"/>
                <a:ea typeface="Times New Roman" panose="02020603050405020304" pitchFamily="18" charset="0"/>
              </a:rPr>
              <a:t> </a:t>
            </a:r>
            <a:r>
              <a:rPr lang="en-US" dirty="0">
                <a:solidFill>
                  <a:schemeClr val="accent4">
                    <a:lumMod val="75000"/>
                  </a:schemeClr>
                </a:solidFill>
              </a:rPr>
              <a:t>Owner</a:t>
            </a:r>
            <a:r>
              <a:rPr lang="en-US" dirty="0">
                <a:solidFill>
                  <a:schemeClr val="accent2"/>
                </a:solidFill>
              </a:rPr>
              <a:t> </a:t>
            </a:r>
            <a:r>
              <a:rPr lang="en-US" dirty="0">
                <a:solidFill>
                  <a:schemeClr val="accent4">
                    <a:lumMod val="75000"/>
                  </a:schemeClr>
                </a:solidFill>
              </a:rPr>
              <a:t>Login</a:t>
            </a:r>
            <a:endParaRPr lang="en-IN" dirty="0">
              <a:solidFill>
                <a:schemeClr val="accent4">
                  <a:lumMod val="75000"/>
                </a:schemeClr>
              </a:solidFill>
            </a:endParaRPr>
          </a:p>
        </p:txBody>
      </p:sp>
    </p:spTree>
    <p:extLst>
      <p:ext uri="{BB962C8B-B14F-4D97-AF65-F5344CB8AC3E}">
        <p14:creationId xmlns:p14="http://schemas.microsoft.com/office/powerpoint/2010/main" val="31388174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663" y="327515"/>
            <a:ext cx="7429499" cy="1478570"/>
          </a:xfrm>
        </p:spPr>
        <p:txBody>
          <a:bodyPr/>
          <a:lstStyle/>
          <a:p>
            <a:r>
              <a:rPr lang="en-US" dirty="0">
                <a:solidFill>
                  <a:schemeClr val="accent4">
                    <a:lumMod val="75000"/>
                  </a:schemeClr>
                </a:solidFill>
              </a:rPr>
              <a:t>Theater</a:t>
            </a:r>
            <a:r>
              <a:rPr lang="en-US" dirty="0">
                <a:solidFill>
                  <a:schemeClr val="accent2"/>
                </a:solidFill>
              </a:rPr>
              <a:t> </a:t>
            </a:r>
            <a:r>
              <a:rPr lang="en-US" dirty="0">
                <a:solidFill>
                  <a:schemeClr val="accent4">
                    <a:lumMod val="75000"/>
                  </a:schemeClr>
                </a:solidFill>
              </a:rPr>
              <a:t>Registration</a:t>
            </a:r>
            <a:endParaRPr lang="en-IN" dirty="0">
              <a:solidFill>
                <a:schemeClr val="accent4">
                  <a:lumMod val="75000"/>
                </a:schemeClr>
              </a:solidFill>
            </a:endParaRPr>
          </a:p>
        </p:txBody>
      </p:sp>
      <p:pic>
        <p:nvPicPr>
          <p:cNvPr id="4" name="Content Placeholder 3">
            <a:extLst>
              <a:ext uri="{FF2B5EF4-FFF2-40B4-BE49-F238E27FC236}">
                <a16:creationId xmlns:a16="http://schemas.microsoft.com/office/drawing/2014/main" id="{D0193457-244B-5D8C-EE21-830A9EBC43F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31640" y="1412775"/>
            <a:ext cx="6624736" cy="5117709"/>
          </a:xfrm>
          <a:prstGeom prst="rect">
            <a:avLst/>
          </a:prstGeom>
        </p:spPr>
      </p:pic>
    </p:spTree>
    <p:extLst>
      <p:ext uri="{BB962C8B-B14F-4D97-AF65-F5344CB8AC3E}">
        <p14:creationId xmlns:p14="http://schemas.microsoft.com/office/powerpoint/2010/main" val="4085237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520183"/>
            <a:ext cx="7920880" cy="1478570"/>
          </a:xfrm>
        </p:spPr>
        <p:txBody>
          <a:bodyPr/>
          <a:lstStyle/>
          <a:p>
            <a:r>
              <a:rPr lang="en-US" dirty="0">
                <a:solidFill>
                  <a:schemeClr val="accent4">
                    <a:lumMod val="75000"/>
                  </a:schemeClr>
                </a:solidFill>
              </a:rPr>
              <a:t>Theater owner allot Screen to movie</a:t>
            </a:r>
            <a:endParaRPr lang="en-IN" dirty="0">
              <a:solidFill>
                <a:schemeClr val="accent4">
                  <a:lumMod val="75000"/>
                </a:schemeClr>
              </a:solidFill>
            </a:endParaRPr>
          </a:p>
        </p:txBody>
      </p:sp>
      <p:pic>
        <p:nvPicPr>
          <p:cNvPr id="4" name="Picture 3">
            <a:extLst>
              <a:ext uri="{FF2B5EF4-FFF2-40B4-BE49-F238E27FC236}">
                <a16:creationId xmlns:a16="http://schemas.microsoft.com/office/drawing/2014/main" id="{1C6541F1-FEE5-E179-9244-14A10383D601}"/>
              </a:ext>
            </a:extLst>
          </p:cNvPr>
          <p:cNvPicPr>
            <a:picLocks noChangeAspect="1"/>
          </p:cNvPicPr>
          <p:nvPr/>
        </p:nvPicPr>
        <p:blipFill>
          <a:blip r:embed="rId2"/>
          <a:stretch>
            <a:fillRect/>
          </a:stretch>
        </p:blipFill>
        <p:spPr>
          <a:xfrm>
            <a:off x="827584" y="1844824"/>
            <a:ext cx="7488832" cy="4052369"/>
          </a:xfrm>
          <a:prstGeom prst="rect">
            <a:avLst/>
          </a:prstGeom>
        </p:spPr>
      </p:pic>
    </p:spTree>
    <p:extLst>
      <p:ext uri="{BB962C8B-B14F-4D97-AF65-F5344CB8AC3E}">
        <p14:creationId xmlns:p14="http://schemas.microsoft.com/office/powerpoint/2010/main" val="30914655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476672"/>
            <a:ext cx="7892404" cy="1478570"/>
          </a:xfrm>
        </p:spPr>
        <p:txBody>
          <a:bodyPr/>
          <a:lstStyle/>
          <a:p>
            <a:r>
              <a:rPr lang="en-US" dirty="0">
                <a:solidFill>
                  <a:schemeClr val="accent4">
                    <a:lumMod val="75000"/>
                  </a:schemeClr>
                </a:solidFill>
              </a:rPr>
              <a:t>Theater owner remove Screen to movie</a:t>
            </a:r>
            <a:endParaRPr lang="en-IN" dirty="0">
              <a:solidFill>
                <a:schemeClr val="accent4">
                  <a:lumMod val="75000"/>
                </a:schemeClr>
              </a:solidFill>
            </a:endParaRPr>
          </a:p>
        </p:txBody>
      </p:sp>
      <p:pic>
        <p:nvPicPr>
          <p:cNvPr id="3" name="Picture 2">
            <a:extLst>
              <a:ext uri="{FF2B5EF4-FFF2-40B4-BE49-F238E27FC236}">
                <a16:creationId xmlns:a16="http://schemas.microsoft.com/office/drawing/2014/main" id="{E364166C-3D1F-3B94-8D42-AEBB3CC285FF}"/>
              </a:ext>
            </a:extLst>
          </p:cNvPr>
          <p:cNvPicPr>
            <a:picLocks noChangeAspect="1"/>
          </p:cNvPicPr>
          <p:nvPr/>
        </p:nvPicPr>
        <p:blipFill>
          <a:blip r:embed="rId2"/>
          <a:stretch>
            <a:fillRect/>
          </a:stretch>
        </p:blipFill>
        <p:spPr>
          <a:xfrm>
            <a:off x="827584" y="1844824"/>
            <a:ext cx="7704856" cy="4392488"/>
          </a:xfrm>
          <a:prstGeom prst="rect">
            <a:avLst/>
          </a:prstGeom>
        </p:spPr>
      </p:pic>
    </p:spTree>
    <p:extLst>
      <p:ext uri="{BB962C8B-B14F-4D97-AF65-F5344CB8AC3E}">
        <p14:creationId xmlns:p14="http://schemas.microsoft.com/office/powerpoint/2010/main" val="3579083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7DBC5A-650E-22DD-05CB-E45BDEEB65EA}"/>
              </a:ext>
            </a:extLst>
          </p:cNvPr>
          <p:cNvSpPr txBox="1"/>
          <p:nvPr/>
        </p:nvSpPr>
        <p:spPr>
          <a:xfrm>
            <a:off x="1187624" y="764704"/>
            <a:ext cx="7056784" cy="3016210"/>
          </a:xfrm>
          <a:prstGeom prst="rect">
            <a:avLst/>
          </a:prstGeom>
          <a:noFill/>
        </p:spPr>
        <p:txBody>
          <a:bodyPr wrap="square">
            <a:spAutoFit/>
          </a:bodyPr>
          <a:lstStyle/>
          <a:p>
            <a:r>
              <a:rPr lang="en-US" sz="2800" dirty="0">
                <a:solidFill>
                  <a:schemeClr val="bg1"/>
                </a:solidFill>
              </a:rPr>
              <a:t>Customer functionality pages:-</a:t>
            </a:r>
          </a:p>
          <a:p>
            <a:pPr marL="0" indent="0">
              <a:buNone/>
            </a:pPr>
            <a:r>
              <a:rPr lang="en-US" dirty="0">
                <a:solidFill>
                  <a:schemeClr val="bg1"/>
                </a:solidFill>
              </a:rPr>
              <a:t>       </a:t>
            </a:r>
            <a:r>
              <a:rPr lang="en-US" sz="1800" b="1" dirty="0">
                <a:solidFill>
                  <a:schemeClr val="bg1"/>
                </a:solidFill>
                <a:effectLst/>
                <a:latin typeface="Times New Roman" panose="02020603050405020304" pitchFamily="18" charset="0"/>
                <a:ea typeface="Times New Roman" panose="02020603050405020304" pitchFamily="18" charset="0"/>
              </a:rPr>
              <a:t>Customer registration successful</a:t>
            </a:r>
            <a:r>
              <a:rPr lang="en-US" dirty="0">
                <a:solidFill>
                  <a:schemeClr val="bg1"/>
                </a:solidFill>
              </a:rPr>
              <a:t>	</a:t>
            </a:r>
            <a:r>
              <a:rPr lang="en-US" sz="1800" b="1" dirty="0">
                <a:solidFill>
                  <a:schemeClr val="bg1"/>
                </a:solidFill>
                <a:effectLst/>
                <a:latin typeface="Times New Roman" panose="02020603050405020304" pitchFamily="18" charset="0"/>
                <a:ea typeface="Times New Roman" panose="02020603050405020304" pitchFamily="18" charset="0"/>
              </a:rPr>
              <a:t>Customer 	</a:t>
            </a:r>
          </a:p>
          <a:p>
            <a:pPr marL="0" indent="0">
              <a:buNone/>
            </a:pPr>
            <a:r>
              <a:rPr lang="en-US" b="1" dirty="0">
                <a:solidFill>
                  <a:schemeClr val="bg1"/>
                </a:solidFill>
                <a:latin typeface="Times New Roman" panose="02020603050405020304" pitchFamily="18" charset="0"/>
                <a:ea typeface="Times New Roman" panose="02020603050405020304" pitchFamily="18" charset="0"/>
              </a:rPr>
              <a:t>	</a:t>
            </a:r>
            <a:r>
              <a:rPr lang="en-US" sz="1800" b="1" dirty="0">
                <a:solidFill>
                  <a:schemeClr val="bg1"/>
                </a:solidFill>
                <a:effectLst/>
                <a:latin typeface="Times New Roman" panose="02020603050405020304" pitchFamily="18" charset="0"/>
                <a:ea typeface="Times New Roman" panose="02020603050405020304" pitchFamily="18" charset="0"/>
              </a:rPr>
              <a:t>Login successful</a:t>
            </a:r>
            <a:r>
              <a:rPr lang="en-US" dirty="0">
                <a:solidFill>
                  <a:schemeClr val="bg1"/>
                </a:solidFill>
              </a:rPr>
              <a:t>	</a:t>
            </a:r>
          </a:p>
          <a:p>
            <a:pPr marL="0" indent="0">
              <a:buNone/>
            </a:pPr>
            <a:r>
              <a:rPr lang="en-US" dirty="0">
                <a:solidFill>
                  <a:schemeClr val="bg1"/>
                </a:solidFill>
              </a:rPr>
              <a:t>	</a:t>
            </a:r>
            <a:r>
              <a:rPr lang="en-US" sz="1800" b="1" dirty="0">
                <a:solidFill>
                  <a:schemeClr val="bg1"/>
                </a:solidFill>
                <a:effectLst/>
                <a:latin typeface="Times New Roman" panose="02020603050405020304" pitchFamily="18" charset="0"/>
                <a:ea typeface="Times New Roman" panose="02020603050405020304" pitchFamily="18" charset="0"/>
              </a:rPr>
              <a:t>Customer get movies</a:t>
            </a:r>
          </a:p>
          <a:p>
            <a:pPr marL="0" indent="0">
              <a:buNone/>
            </a:pPr>
            <a:r>
              <a:rPr lang="en-US" b="1" dirty="0">
                <a:solidFill>
                  <a:schemeClr val="bg1"/>
                </a:solidFill>
                <a:latin typeface="Times New Roman" panose="02020603050405020304" pitchFamily="18" charset="0"/>
                <a:ea typeface="Times New Roman" panose="02020603050405020304" pitchFamily="18" charset="0"/>
              </a:rPr>
              <a:t>	</a:t>
            </a:r>
            <a:r>
              <a:rPr lang="en-US" sz="1800" b="1" dirty="0">
                <a:solidFill>
                  <a:schemeClr val="bg1"/>
                </a:solidFill>
                <a:effectLst/>
                <a:latin typeface="Times New Roman" panose="02020603050405020304" pitchFamily="18" charset="0"/>
                <a:ea typeface="Times New Roman" panose="02020603050405020304" pitchFamily="18" charset="0"/>
              </a:rPr>
              <a:t>Customers will get theaters by city and movie	</a:t>
            </a:r>
          </a:p>
          <a:p>
            <a:pPr marL="0" indent="0">
              <a:buNone/>
            </a:pPr>
            <a:r>
              <a:rPr lang="en-US" b="1" dirty="0">
                <a:solidFill>
                  <a:schemeClr val="bg1"/>
                </a:solidFill>
                <a:latin typeface="Times New Roman" panose="02020603050405020304" pitchFamily="18" charset="0"/>
                <a:ea typeface="Times New Roman" panose="02020603050405020304" pitchFamily="18" charset="0"/>
              </a:rPr>
              <a:t>	</a:t>
            </a:r>
            <a:r>
              <a:rPr lang="en-US" sz="1800" b="1" dirty="0">
                <a:solidFill>
                  <a:schemeClr val="bg1"/>
                </a:solidFill>
                <a:effectLst/>
                <a:latin typeface="Times New Roman" panose="02020603050405020304" pitchFamily="18" charset="0"/>
                <a:ea typeface="Times New Roman" panose="02020603050405020304" pitchFamily="18" charset="0"/>
              </a:rPr>
              <a:t>Customers get movie time slots</a:t>
            </a:r>
          </a:p>
          <a:p>
            <a:pPr marL="0" indent="0">
              <a:buNone/>
            </a:pPr>
            <a:r>
              <a:rPr lang="en-US" b="1" dirty="0">
                <a:solidFill>
                  <a:schemeClr val="bg1"/>
                </a:solidFill>
                <a:latin typeface="Times New Roman" panose="02020603050405020304" pitchFamily="18" charset="0"/>
                <a:ea typeface="Times New Roman" panose="02020603050405020304" pitchFamily="18" charset="0"/>
              </a:rPr>
              <a:t>	</a:t>
            </a:r>
            <a:r>
              <a:rPr lang="en-US" sz="1800" b="1" dirty="0">
                <a:solidFill>
                  <a:schemeClr val="bg1"/>
                </a:solidFill>
                <a:effectLst/>
                <a:latin typeface="Times New Roman" panose="02020603050405020304" pitchFamily="18" charset="0"/>
                <a:ea typeface="Times New Roman" panose="02020603050405020304" pitchFamily="18" charset="0"/>
              </a:rPr>
              <a:t>Customers can get available seats</a:t>
            </a:r>
          </a:p>
          <a:p>
            <a:pPr marL="0" indent="0">
              <a:buNone/>
            </a:pPr>
            <a:r>
              <a:rPr lang="en-US" b="1" dirty="0">
                <a:solidFill>
                  <a:schemeClr val="bg1"/>
                </a:solidFill>
                <a:latin typeface="Times New Roman" panose="02020603050405020304" pitchFamily="18" charset="0"/>
                <a:ea typeface="Times New Roman" panose="02020603050405020304" pitchFamily="18" charset="0"/>
              </a:rPr>
              <a:t>	</a:t>
            </a:r>
            <a:r>
              <a:rPr lang="en-US" sz="1800" b="1" dirty="0">
                <a:solidFill>
                  <a:schemeClr val="bg1"/>
                </a:solidFill>
                <a:effectLst/>
                <a:latin typeface="Times New Roman" panose="02020603050405020304" pitchFamily="18" charset="0"/>
                <a:ea typeface="Times New Roman" panose="02020603050405020304" pitchFamily="18" charset="0"/>
              </a:rPr>
              <a:t>Customers get confirmation page</a:t>
            </a:r>
          </a:p>
          <a:p>
            <a:pPr marL="0" indent="0">
              <a:buNone/>
            </a:pPr>
            <a:r>
              <a:rPr lang="en-US" sz="1800" b="1" dirty="0">
                <a:solidFill>
                  <a:schemeClr val="bg1"/>
                </a:solidFill>
                <a:effectLst/>
                <a:latin typeface="Times New Roman" panose="02020603050405020304" pitchFamily="18" charset="0"/>
                <a:ea typeface="Times New Roman" panose="02020603050405020304" pitchFamily="18" charset="0"/>
              </a:rPr>
              <a:t>	Customers get confirmation about tickets</a:t>
            </a:r>
          </a:p>
          <a:p>
            <a:pPr marL="0" indent="0">
              <a:buNone/>
            </a:pPr>
            <a:r>
              <a:rPr lang="en-US" sz="1800" b="1" dirty="0">
                <a:solidFill>
                  <a:schemeClr val="bg1"/>
                </a:solidFill>
                <a:effectLst/>
                <a:latin typeface="Times New Roman" panose="02020603050405020304" pitchFamily="18" charset="0"/>
                <a:ea typeface="Times New Roman" panose="02020603050405020304" pitchFamily="18" charset="0"/>
              </a:rPr>
              <a:t>	Customers can give feedback about platform.</a:t>
            </a:r>
            <a:endParaRPr lang="en-IN" dirty="0">
              <a:solidFill>
                <a:schemeClr val="bg1"/>
              </a:solidFill>
            </a:endParaRPr>
          </a:p>
        </p:txBody>
      </p:sp>
    </p:spTree>
    <p:extLst>
      <p:ext uri="{BB962C8B-B14F-4D97-AF65-F5344CB8AC3E}">
        <p14:creationId xmlns:p14="http://schemas.microsoft.com/office/powerpoint/2010/main" val="33843104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250" y="383601"/>
            <a:ext cx="7429499" cy="1478570"/>
          </a:xfrm>
        </p:spPr>
        <p:txBody>
          <a:bodyPr/>
          <a:lstStyle/>
          <a:p>
            <a:pPr>
              <a:tabLst>
                <a:tab pos="659765" algn="l"/>
              </a:tabLst>
            </a:pPr>
            <a:r>
              <a:rPr lang="en-US" dirty="0">
                <a:solidFill>
                  <a:schemeClr val="accent4">
                    <a:lumMod val="75000"/>
                  </a:schemeClr>
                </a:solidFill>
              </a:rPr>
              <a:t>Customer registration successful</a:t>
            </a:r>
            <a:endParaRPr lang="en-IN" dirty="0">
              <a:solidFill>
                <a:schemeClr val="accent4">
                  <a:lumMod val="75000"/>
                </a:schemeClr>
              </a:solidFill>
            </a:endParaRPr>
          </a:p>
        </p:txBody>
      </p:sp>
      <p:pic>
        <p:nvPicPr>
          <p:cNvPr id="7" name="Picture 6">
            <a:extLst>
              <a:ext uri="{FF2B5EF4-FFF2-40B4-BE49-F238E27FC236}">
                <a16:creationId xmlns:a16="http://schemas.microsoft.com/office/drawing/2014/main" id="{35A11F35-EA3C-9CF6-1258-6135868F835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772816"/>
            <a:ext cx="6336704" cy="4687069"/>
          </a:xfrm>
          <a:prstGeom prst="rect">
            <a:avLst/>
          </a:prstGeom>
          <a:noFill/>
          <a:ln>
            <a:noFill/>
          </a:ln>
        </p:spPr>
      </p:pic>
    </p:spTree>
    <p:extLst>
      <p:ext uri="{BB962C8B-B14F-4D97-AF65-F5344CB8AC3E}">
        <p14:creationId xmlns:p14="http://schemas.microsoft.com/office/powerpoint/2010/main" val="198564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250" y="332656"/>
            <a:ext cx="7429499" cy="1478570"/>
          </a:xfrm>
        </p:spPr>
        <p:txBody>
          <a:bodyPr/>
          <a:lstStyle/>
          <a:p>
            <a:r>
              <a:rPr lang="en-US" dirty="0">
                <a:solidFill>
                  <a:schemeClr val="accent4">
                    <a:lumMod val="75000"/>
                  </a:schemeClr>
                </a:solidFill>
              </a:rPr>
              <a:t>Customer Login successful</a:t>
            </a:r>
            <a:endParaRPr lang="en-IN" dirty="0">
              <a:solidFill>
                <a:schemeClr val="accent2"/>
              </a:solidFill>
            </a:endParaRPr>
          </a:p>
        </p:txBody>
      </p:sp>
      <p:pic>
        <p:nvPicPr>
          <p:cNvPr id="4" name="Picture 3">
            <a:extLst>
              <a:ext uri="{FF2B5EF4-FFF2-40B4-BE49-F238E27FC236}">
                <a16:creationId xmlns:a16="http://schemas.microsoft.com/office/drawing/2014/main" id="{7AE6F44F-BB89-BCC7-EDDF-F594622283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3808" y="1628800"/>
            <a:ext cx="6716383" cy="4104456"/>
          </a:xfrm>
          <a:prstGeom prst="rect">
            <a:avLst/>
          </a:prstGeom>
        </p:spPr>
      </p:pic>
    </p:spTree>
    <p:extLst>
      <p:ext uri="{BB962C8B-B14F-4D97-AF65-F5344CB8AC3E}">
        <p14:creationId xmlns:p14="http://schemas.microsoft.com/office/powerpoint/2010/main" val="506225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250" y="260648"/>
            <a:ext cx="7429499" cy="1478570"/>
          </a:xfrm>
        </p:spPr>
        <p:txBody>
          <a:bodyPr/>
          <a:lstStyle/>
          <a:p>
            <a:r>
              <a:rPr lang="en-US" dirty="0">
                <a:solidFill>
                  <a:schemeClr val="accent4">
                    <a:lumMod val="75000"/>
                  </a:schemeClr>
                </a:solidFill>
              </a:rPr>
              <a:t>Customer get movies</a:t>
            </a:r>
            <a:endParaRPr lang="en-IN" dirty="0">
              <a:solidFill>
                <a:schemeClr val="accent4">
                  <a:lumMod val="75000"/>
                </a:schemeClr>
              </a:solidFill>
            </a:endParaRPr>
          </a:p>
        </p:txBody>
      </p:sp>
      <p:pic>
        <p:nvPicPr>
          <p:cNvPr id="3" name="Picture 2">
            <a:extLst>
              <a:ext uri="{FF2B5EF4-FFF2-40B4-BE49-F238E27FC236}">
                <a16:creationId xmlns:a16="http://schemas.microsoft.com/office/drawing/2014/main" id="{0E5757ED-3E74-7601-6793-0F0553BDBEC0}"/>
              </a:ext>
            </a:extLst>
          </p:cNvPr>
          <p:cNvPicPr>
            <a:picLocks noChangeAspect="1"/>
          </p:cNvPicPr>
          <p:nvPr/>
        </p:nvPicPr>
        <p:blipFill>
          <a:blip r:embed="rId2"/>
          <a:stretch>
            <a:fillRect/>
          </a:stretch>
        </p:blipFill>
        <p:spPr>
          <a:xfrm>
            <a:off x="971600" y="1484784"/>
            <a:ext cx="7315149" cy="4966970"/>
          </a:xfrm>
          <a:prstGeom prst="rect">
            <a:avLst/>
          </a:prstGeom>
        </p:spPr>
      </p:pic>
    </p:spTree>
    <p:extLst>
      <p:ext uri="{BB962C8B-B14F-4D97-AF65-F5344CB8AC3E}">
        <p14:creationId xmlns:p14="http://schemas.microsoft.com/office/powerpoint/2010/main" val="2263746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250" y="332656"/>
            <a:ext cx="7429499" cy="1478570"/>
          </a:xfrm>
        </p:spPr>
        <p:txBody>
          <a:bodyPr/>
          <a:lstStyle/>
          <a:p>
            <a:r>
              <a:rPr lang="en-US" dirty="0">
                <a:solidFill>
                  <a:schemeClr val="accent4">
                    <a:lumMod val="75000"/>
                  </a:schemeClr>
                </a:solidFill>
              </a:rPr>
              <a:t>Customers will get theaters by city and movie</a:t>
            </a:r>
            <a:endParaRPr lang="en-IN" dirty="0">
              <a:solidFill>
                <a:schemeClr val="accent2"/>
              </a:solidFill>
            </a:endParaRPr>
          </a:p>
        </p:txBody>
      </p:sp>
      <p:pic>
        <p:nvPicPr>
          <p:cNvPr id="3" name="Picture 2">
            <a:extLst>
              <a:ext uri="{FF2B5EF4-FFF2-40B4-BE49-F238E27FC236}">
                <a16:creationId xmlns:a16="http://schemas.microsoft.com/office/drawing/2014/main" id="{0BC71CBB-A4AC-5365-A1A1-66CD3758D5B4}"/>
              </a:ext>
            </a:extLst>
          </p:cNvPr>
          <p:cNvPicPr>
            <a:picLocks noChangeAspect="1"/>
          </p:cNvPicPr>
          <p:nvPr/>
        </p:nvPicPr>
        <p:blipFill>
          <a:blip r:embed="rId2"/>
          <a:stretch>
            <a:fillRect/>
          </a:stretch>
        </p:blipFill>
        <p:spPr>
          <a:xfrm>
            <a:off x="857250" y="1988840"/>
            <a:ext cx="7429499" cy="4176464"/>
          </a:xfrm>
          <a:prstGeom prst="rect">
            <a:avLst/>
          </a:prstGeom>
        </p:spPr>
      </p:pic>
    </p:spTree>
    <p:extLst>
      <p:ext uri="{BB962C8B-B14F-4D97-AF65-F5344CB8AC3E}">
        <p14:creationId xmlns:p14="http://schemas.microsoft.com/office/powerpoint/2010/main" val="21675524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250" y="326967"/>
            <a:ext cx="7429499" cy="1478570"/>
          </a:xfrm>
        </p:spPr>
        <p:txBody>
          <a:bodyPr/>
          <a:lstStyle/>
          <a:p>
            <a:r>
              <a:rPr lang="en-US" dirty="0">
                <a:solidFill>
                  <a:schemeClr val="accent4">
                    <a:lumMod val="75000"/>
                  </a:schemeClr>
                </a:solidFill>
              </a:rPr>
              <a:t>Customers get movie time slots</a:t>
            </a:r>
            <a:endParaRPr lang="en-IN" dirty="0">
              <a:solidFill>
                <a:schemeClr val="accent2"/>
              </a:solidFill>
            </a:endParaRPr>
          </a:p>
        </p:txBody>
      </p:sp>
      <p:pic>
        <p:nvPicPr>
          <p:cNvPr id="4" name="Picture 3">
            <a:extLst>
              <a:ext uri="{FF2B5EF4-FFF2-40B4-BE49-F238E27FC236}">
                <a16:creationId xmlns:a16="http://schemas.microsoft.com/office/drawing/2014/main" id="{A16FF970-C623-CB1E-E147-789BA76426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1628800"/>
            <a:ext cx="7344816" cy="4162948"/>
          </a:xfrm>
          <a:prstGeom prst="rect">
            <a:avLst/>
          </a:prstGeom>
        </p:spPr>
      </p:pic>
    </p:spTree>
    <p:extLst>
      <p:ext uri="{BB962C8B-B14F-4D97-AF65-F5344CB8AC3E}">
        <p14:creationId xmlns:p14="http://schemas.microsoft.com/office/powerpoint/2010/main" val="4279723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4">
                    <a:lumMod val="75000"/>
                  </a:schemeClr>
                </a:solidFill>
              </a:rPr>
              <a:t>Problem</a:t>
            </a:r>
            <a:r>
              <a:rPr lang="en-US" dirty="0">
                <a:solidFill>
                  <a:schemeClr val="accent2"/>
                </a:solidFill>
              </a:rPr>
              <a:t> </a:t>
            </a:r>
            <a:r>
              <a:rPr lang="en-US" dirty="0">
                <a:solidFill>
                  <a:schemeClr val="accent4">
                    <a:lumMod val="75000"/>
                  </a:schemeClr>
                </a:solidFill>
              </a:rPr>
              <a:t>Arises</a:t>
            </a:r>
            <a:endParaRPr lang="en-IN" dirty="0">
              <a:solidFill>
                <a:schemeClr val="accent4">
                  <a:lumMod val="75000"/>
                </a:schemeClr>
              </a:solidFill>
            </a:endParaRPr>
          </a:p>
        </p:txBody>
      </p:sp>
      <p:sp>
        <p:nvSpPr>
          <p:cNvPr id="3" name="Content Placeholder 2"/>
          <p:cNvSpPr>
            <a:spLocks noGrp="1"/>
          </p:cNvSpPr>
          <p:nvPr>
            <p:ph idx="1"/>
          </p:nvPr>
        </p:nvSpPr>
        <p:spPr>
          <a:xfrm>
            <a:off x="856060" y="2249487"/>
            <a:ext cx="7429499" cy="3195737"/>
          </a:xfrm>
        </p:spPr>
        <p:txBody>
          <a:bodyPr/>
          <a:lstStyle/>
          <a:p>
            <a:r>
              <a:rPr lang="en-US" dirty="0">
                <a:solidFill>
                  <a:schemeClr val="bg1"/>
                </a:solidFill>
              </a:rPr>
              <a:t>Standing in hours in long queues to get tickets booked</a:t>
            </a:r>
          </a:p>
          <a:p>
            <a:r>
              <a:rPr lang="en-US" dirty="0">
                <a:solidFill>
                  <a:schemeClr val="bg1"/>
                </a:solidFill>
              </a:rPr>
              <a:t>Time-consuming</a:t>
            </a:r>
          </a:p>
          <a:p>
            <a:endParaRPr lang="en-US" dirty="0">
              <a:solidFill>
                <a:schemeClr val="bg1"/>
              </a:solidFill>
            </a:endParaRPr>
          </a:p>
        </p:txBody>
      </p:sp>
    </p:spTree>
    <p:extLst>
      <p:ext uri="{BB962C8B-B14F-4D97-AF65-F5344CB8AC3E}">
        <p14:creationId xmlns:p14="http://schemas.microsoft.com/office/powerpoint/2010/main" val="763373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262799"/>
            <a:ext cx="7892404" cy="1478570"/>
          </a:xfrm>
        </p:spPr>
        <p:txBody>
          <a:bodyPr/>
          <a:lstStyle/>
          <a:p>
            <a:pPr>
              <a:lnSpc>
                <a:spcPct val="107000"/>
              </a:lnSpc>
              <a:spcAft>
                <a:spcPts val="800"/>
              </a:spcAft>
            </a:pPr>
            <a:r>
              <a:rPr lang="en-US" dirty="0">
                <a:solidFill>
                  <a:schemeClr val="accent4">
                    <a:lumMod val="75000"/>
                  </a:schemeClr>
                </a:solidFill>
              </a:rPr>
              <a:t>Customers can get available seats</a:t>
            </a:r>
            <a:r>
              <a:rPr lang="en-US" sz="1800" b="1"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0B94F166-A9C0-5954-AB59-38E4424FD38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826"/>
          <a:stretch/>
        </p:blipFill>
        <p:spPr bwMode="auto">
          <a:xfrm>
            <a:off x="971601" y="1741368"/>
            <a:ext cx="7632848" cy="449594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220024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404664"/>
            <a:ext cx="7892404" cy="1478570"/>
          </a:xfrm>
        </p:spPr>
        <p:txBody>
          <a:bodyPr/>
          <a:lstStyle/>
          <a:p>
            <a:r>
              <a:rPr lang="en-US" dirty="0">
                <a:solidFill>
                  <a:schemeClr val="accent4">
                    <a:lumMod val="75000"/>
                  </a:schemeClr>
                </a:solidFill>
              </a:rPr>
              <a:t>Customers get confirmation page</a:t>
            </a:r>
            <a:endParaRPr lang="en-IN" dirty="0">
              <a:solidFill>
                <a:schemeClr val="accent4">
                  <a:lumMod val="75000"/>
                </a:schemeClr>
              </a:solidFill>
            </a:endParaRPr>
          </a:p>
        </p:txBody>
      </p:sp>
      <p:pic>
        <p:nvPicPr>
          <p:cNvPr id="4" name="Picture 3">
            <a:extLst>
              <a:ext uri="{FF2B5EF4-FFF2-40B4-BE49-F238E27FC236}">
                <a16:creationId xmlns:a16="http://schemas.microsoft.com/office/drawing/2014/main" id="{3E892301-1287-ECFA-D267-8A621D1A47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9632" y="1883234"/>
            <a:ext cx="6624735" cy="4320480"/>
          </a:xfrm>
          <a:prstGeom prst="rect">
            <a:avLst/>
          </a:prstGeom>
        </p:spPr>
      </p:pic>
    </p:spTree>
    <p:extLst>
      <p:ext uri="{BB962C8B-B14F-4D97-AF65-F5344CB8AC3E}">
        <p14:creationId xmlns:p14="http://schemas.microsoft.com/office/powerpoint/2010/main" val="36822387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2" y="476672"/>
            <a:ext cx="7892404" cy="1478570"/>
          </a:xfrm>
        </p:spPr>
        <p:txBody>
          <a:bodyPr/>
          <a:lstStyle/>
          <a:p>
            <a:pPr>
              <a:lnSpc>
                <a:spcPct val="107000"/>
              </a:lnSpc>
              <a:spcAft>
                <a:spcPts val="800"/>
              </a:spcAft>
            </a:pPr>
            <a:r>
              <a:rPr lang="en-US" dirty="0">
                <a:solidFill>
                  <a:schemeClr val="accent4">
                    <a:lumMod val="75000"/>
                  </a:schemeClr>
                </a:solidFill>
              </a:rPr>
              <a:t>Customers get confirmation about tickets</a:t>
            </a:r>
            <a:r>
              <a:rPr lang="en-US" sz="1800" b="1"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EC355A3B-78D8-DD04-BD86-4A481BD4B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5616" y="1955242"/>
            <a:ext cx="6912768" cy="3948162"/>
          </a:xfrm>
          <a:prstGeom prst="rect">
            <a:avLst/>
          </a:prstGeom>
        </p:spPr>
      </p:pic>
    </p:spTree>
    <p:extLst>
      <p:ext uri="{BB962C8B-B14F-4D97-AF65-F5344CB8AC3E}">
        <p14:creationId xmlns:p14="http://schemas.microsoft.com/office/powerpoint/2010/main" val="15993016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404664"/>
            <a:ext cx="7964412" cy="1478570"/>
          </a:xfrm>
        </p:spPr>
        <p:txBody>
          <a:bodyPr/>
          <a:lstStyle/>
          <a:p>
            <a:pPr>
              <a:lnSpc>
                <a:spcPct val="107000"/>
              </a:lnSpc>
              <a:spcAft>
                <a:spcPts val="800"/>
              </a:spcAft>
            </a:pPr>
            <a:r>
              <a:rPr lang="en-US" dirty="0">
                <a:solidFill>
                  <a:schemeClr val="accent4">
                    <a:lumMod val="75000"/>
                  </a:schemeClr>
                </a:solidFill>
              </a:rPr>
              <a:t>Customers can give feedback about platform</a:t>
            </a:r>
            <a:r>
              <a:rPr lang="en-US" sz="1800" b="1"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4217D7FA-6C7C-A1B5-B263-C4DC0723BD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604" y="1955242"/>
            <a:ext cx="7128792" cy="4011186"/>
          </a:xfrm>
          <a:prstGeom prst="rect">
            <a:avLst/>
          </a:prstGeom>
        </p:spPr>
      </p:pic>
    </p:spTree>
    <p:extLst>
      <p:ext uri="{BB962C8B-B14F-4D97-AF65-F5344CB8AC3E}">
        <p14:creationId xmlns:p14="http://schemas.microsoft.com/office/powerpoint/2010/main" val="4904051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832EF-4A60-A4F6-5EBD-8A9B9904A929}"/>
              </a:ext>
            </a:extLst>
          </p:cNvPr>
          <p:cNvSpPr>
            <a:spLocks noGrp="1"/>
          </p:cNvSpPr>
          <p:nvPr>
            <p:ph type="title"/>
          </p:nvPr>
        </p:nvSpPr>
        <p:spPr>
          <a:xfrm>
            <a:off x="828420" y="620688"/>
            <a:ext cx="7429499" cy="1478570"/>
          </a:xfrm>
        </p:spPr>
        <p:txBody>
          <a:bodyPr>
            <a:normAutofit fontScale="90000"/>
          </a:bodyPr>
          <a:lstStyle/>
          <a:p>
            <a:r>
              <a:rPr lang="en-US" sz="4000" dirty="0">
                <a:solidFill>
                  <a:schemeClr val="accent4">
                    <a:lumMod val="75000"/>
                  </a:schemeClr>
                </a:solidFill>
              </a:rPr>
              <a:t>CONCLUSION AND FUTURE SCOPE</a:t>
            </a:r>
            <a:br>
              <a:rPr lang="en-IN" sz="4800" dirty="0">
                <a:effectLst/>
                <a:latin typeface="Times New Roman" panose="02020603050405020304" pitchFamily="18" charset="0"/>
                <a:ea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B71D74A8-20D5-3D54-AB9C-EAEC2D7C6474}"/>
              </a:ext>
            </a:extLst>
          </p:cNvPr>
          <p:cNvSpPr>
            <a:spLocks noGrp="1"/>
          </p:cNvSpPr>
          <p:nvPr>
            <p:ph idx="1"/>
          </p:nvPr>
        </p:nvSpPr>
        <p:spPr>
          <a:xfrm>
            <a:off x="857250" y="1658143"/>
            <a:ext cx="7429499" cy="3541714"/>
          </a:xfrm>
        </p:spPr>
        <p:txBody>
          <a:bodyPr/>
          <a:lstStyle/>
          <a:p>
            <a:pPr marL="76200" marR="72390" algn="just">
              <a:lnSpc>
                <a:spcPct val="115000"/>
              </a:lnSpc>
              <a:spcBef>
                <a:spcPts val="840"/>
              </a:spcBef>
              <a:spcAft>
                <a:spcPts val="0"/>
              </a:spcAft>
              <a:tabLst>
                <a:tab pos="892810" algn="l"/>
              </a:tabLst>
            </a:pPr>
            <a:r>
              <a:rPr lang="en-US" sz="1800" dirty="0">
                <a:solidFill>
                  <a:schemeClr val="bg1"/>
                </a:solidFill>
                <a:effectLst/>
                <a:latin typeface="Times New Roman" panose="02020603050405020304" pitchFamily="18" charset="0"/>
                <a:ea typeface="Times New Roman" panose="02020603050405020304" pitchFamily="18" charset="0"/>
              </a:rPr>
              <a:t>Online Movie Ticket Booking System provides a better platform to get online movie tickets efficiently.</a:t>
            </a:r>
            <a:endParaRPr lang="en-IN" sz="1800" dirty="0">
              <a:solidFill>
                <a:schemeClr val="bg1"/>
              </a:solidFill>
              <a:effectLst/>
              <a:latin typeface="Times New Roman" panose="02020603050405020304" pitchFamily="18" charset="0"/>
              <a:ea typeface="Times New Roman" panose="02020603050405020304" pitchFamily="18" charset="0"/>
            </a:endParaRPr>
          </a:p>
          <a:p>
            <a:pPr marL="76200" marR="78105" algn="just">
              <a:lnSpc>
                <a:spcPct val="115000"/>
              </a:lnSpc>
              <a:spcBef>
                <a:spcPts val="5"/>
              </a:spcBef>
              <a:spcAft>
                <a:spcPts val="0"/>
              </a:spcAft>
              <a:tabLst>
                <a:tab pos="892810" algn="l"/>
              </a:tabLst>
            </a:pPr>
            <a:r>
              <a:rPr lang="en-US" sz="1800" dirty="0">
                <a:solidFill>
                  <a:schemeClr val="bg1"/>
                </a:solidFill>
                <a:effectLst/>
                <a:latin typeface="Times New Roman" panose="02020603050405020304" pitchFamily="18" charset="0"/>
                <a:ea typeface="Times New Roman" panose="02020603050405020304" pitchFamily="18" charset="0"/>
              </a:rPr>
              <a:t>Our System provides a very user-friendly platform where Customers can easily book tickets, check the available seats, and gives feedback to our system, also Theater owner will add theaters and screens, Admin will add the movies, and also verify the theater owners.</a:t>
            </a:r>
            <a:endParaRPr lang="en-IN" sz="1800" dirty="0">
              <a:solidFill>
                <a:schemeClr val="bg1"/>
              </a:solidFill>
              <a:effectLst/>
              <a:latin typeface="Times New Roman" panose="02020603050405020304" pitchFamily="18" charset="0"/>
              <a:ea typeface="Times New Roman" panose="02020603050405020304" pitchFamily="18" charset="0"/>
            </a:endParaRPr>
          </a:p>
          <a:p>
            <a:pPr marL="76200" marR="78105" algn="just">
              <a:lnSpc>
                <a:spcPct val="115000"/>
              </a:lnSpc>
              <a:spcBef>
                <a:spcPts val="5"/>
              </a:spcBef>
              <a:spcAft>
                <a:spcPts val="0"/>
              </a:spcAft>
              <a:tabLst>
                <a:tab pos="892810" algn="l"/>
              </a:tabLst>
            </a:pPr>
            <a:r>
              <a:rPr lang="en-US" sz="1800" dirty="0">
                <a:solidFill>
                  <a:schemeClr val="bg1"/>
                </a:solidFill>
                <a:effectLst/>
                <a:latin typeface="Times New Roman" panose="02020603050405020304" pitchFamily="18" charset="0"/>
                <a:ea typeface="Times New Roman" panose="02020603050405020304" pitchFamily="18" charset="0"/>
              </a:rPr>
              <a:t>Our system is aimed at efficient management of various tasks like booking tickets of customers, Managing allocation of movies, and verification of theater owners.</a:t>
            </a:r>
            <a:endParaRPr lang="en-IN" sz="1800" dirty="0">
              <a:solidFill>
                <a:schemeClr val="bg1"/>
              </a:solidFill>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21814155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marL="0" indent="0">
              <a:buNone/>
            </a:pPr>
            <a:endParaRPr lang="en-US" sz="9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a:p>
            <a:pPr marL="0" indent="0">
              <a:buNone/>
            </a:pPr>
            <a:r>
              <a:rPr lang="en-US" sz="9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  </a:t>
            </a:r>
            <a:r>
              <a:rPr lang="en-US" sz="72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Thank You….</a:t>
            </a:r>
            <a:endParaRPr lang="en-IN" sz="72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Tree>
    <p:extLst>
      <p:ext uri="{BB962C8B-B14F-4D97-AF65-F5344CB8AC3E}">
        <p14:creationId xmlns:p14="http://schemas.microsoft.com/office/powerpoint/2010/main" val="3503069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4">
                    <a:lumMod val="75000"/>
                  </a:schemeClr>
                </a:solidFill>
              </a:rPr>
              <a:t>Solution</a:t>
            </a:r>
            <a:endParaRPr lang="en-IN" dirty="0">
              <a:solidFill>
                <a:schemeClr val="accent4">
                  <a:lumMod val="75000"/>
                </a:schemeClr>
              </a:solidFill>
            </a:endParaRPr>
          </a:p>
        </p:txBody>
      </p:sp>
      <p:sp>
        <p:nvSpPr>
          <p:cNvPr id="3" name="Content Placeholder 2"/>
          <p:cNvSpPr>
            <a:spLocks noGrp="1"/>
          </p:cNvSpPr>
          <p:nvPr>
            <p:ph idx="1"/>
          </p:nvPr>
        </p:nvSpPr>
        <p:spPr/>
        <p:txBody>
          <a:bodyPr/>
          <a:lstStyle/>
          <a:p>
            <a:r>
              <a:rPr lang="en-US" dirty="0">
                <a:solidFill>
                  <a:schemeClr val="bg1"/>
                </a:solidFill>
              </a:rPr>
              <a:t>View the list of movies present </a:t>
            </a:r>
          </a:p>
          <a:p>
            <a:r>
              <a:rPr lang="en-US" dirty="0">
                <a:solidFill>
                  <a:schemeClr val="bg1"/>
                </a:solidFill>
              </a:rPr>
              <a:t>View the list of theatres based on the show</a:t>
            </a:r>
          </a:p>
          <a:p>
            <a:r>
              <a:rPr lang="en-US" dirty="0">
                <a:solidFill>
                  <a:schemeClr val="bg1"/>
                </a:solidFill>
              </a:rPr>
              <a:t>Book the ticket for the specified show</a:t>
            </a:r>
          </a:p>
          <a:p>
            <a:endParaRPr lang="en-IN" dirty="0">
              <a:solidFill>
                <a:schemeClr val="bg1"/>
              </a:solidFill>
            </a:endParaRPr>
          </a:p>
        </p:txBody>
      </p:sp>
    </p:spTree>
    <p:extLst>
      <p:ext uri="{BB962C8B-B14F-4D97-AF65-F5344CB8AC3E}">
        <p14:creationId xmlns:p14="http://schemas.microsoft.com/office/powerpoint/2010/main" val="1067184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250" y="404664"/>
            <a:ext cx="7429499" cy="1478570"/>
          </a:xfrm>
        </p:spPr>
        <p:txBody>
          <a:bodyPr/>
          <a:lstStyle/>
          <a:p>
            <a:r>
              <a:rPr lang="en-US" dirty="0">
                <a:solidFill>
                  <a:schemeClr val="accent4">
                    <a:lumMod val="75000"/>
                  </a:schemeClr>
                </a:solidFill>
              </a:rPr>
              <a:t>Description</a:t>
            </a:r>
            <a:endParaRPr lang="en-IN" dirty="0">
              <a:solidFill>
                <a:schemeClr val="accent4">
                  <a:lumMod val="75000"/>
                </a:schemeClr>
              </a:solidFill>
            </a:endParaRPr>
          </a:p>
        </p:txBody>
      </p:sp>
      <p:sp>
        <p:nvSpPr>
          <p:cNvPr id="3" name="Content Placeholder 2"/>
          <p:cNvSpPr>
            <a:spLocks noGrp="1"/>
          </p:cNvSpPr>
          <p:nvPr>
            <p:ph idx="1"/>
          </p:nvPr>
        </p:nvSpPr>
        <p:spPr>
          <a:xfrm>
            <a:off x="457200" y="1600200"/>
            <a:ext cx="8291264" cy="4525963"/>
          </a:xfrm>
        </p:spPr>
        <p:txBody>
          <a:bodyPr>
            <a:normAutofit/>
          </a:bodyPr>
          <a:lstStyle/>
          <a:p>
            <a:pPr marL="0" indent="0" algn="just">
              <a:buNone/>
            </a:pPr>
            <a:r>
              <a:rPr lang="en-US" dirty="0">
                <a:solidFill>
                  <a:schemeClr val="bg1"/>
                </a:solidFill>
              </a:rPr>
              <a:t>	</a:t>
            </a:r>
            <a:r>
              <a:rPr lang="en-US" dirty="0" err="1">
                <a:solidFill>
                  <a:schemeClr val="bg1"/>
                </a:solidFill>
              </a:rPr>
              <a:t>It'sShowTime</a:t>
            </a:r>
            <a:r>
              <a:rPr lang="en-US" dirty="0">
                <a:solidFill>
                  <a:schemeClr val="bg1"/>
                </a:solidFill>
              </a:rPr>
              <a:t> has been developed to overcome the problems prevailing in the practicing manual system. The main objective of this web based application is to provide a platform for theater owners to upload information about theaters, screens, seat capacity etc. It allows owners even to allot time slots and screens for new movie releases. Customers can easily search for movies, check the theater seat availability, and book multiple tickets by using online payment and cancel the tickets if required. </a:t>
            </a:r>
            <a:endParaRPr lang="en-IN" dirty="0">
              <a:solidFill>
                <a:schemeClr val="bg1"/>
              </a:solidFill>
            </a:endParaRPr>
          </a:p>
        </p:txBody>
      </p:sp>
    </p:spTree>
    <p:extLst>
      <p:ext uri="{BB962C8B-B14F-4D97-AF65-F5344CB8AC3E}">
        <p14:creationId xmlns:p14="http://schemas.microsoft.com/office/powerpoint/2010/main" val="3149157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068" y="404664"/>
            <a:ext cx="7429499" cy="1478570"/>
          </a:xfrm>
        </p:spPr>
        <p:txBody>
          <a:bodyPr/>
          <a:lstStyle/>
          <a:p>
            <a:r>
              <a:rPr lang="en-US" dirty="0">
                <a:solidFill>
                  <a:schemeClr val="accent4">
                    <a:lumMod val="75000"/>
                  </a:schemeClr>
                </a:solidFill>
              </a:rPr>
              <a:t>Technologies</a:t>
            </a:r>
            <a:r>
              <a:rPr lang="en-US" dirty="0">
                <a:solidFill>
                  <a:schemeClr val="accent2"/>
                </a:solidFill>
              </a:rPr>
              <a:t> </a:t>
            </a:r>
            <a:r>
              <a:rPr lang="en-US" dirty="0">
                <a:solidFill>
                  <a:schemeClr val="accent4">
                    <a:lumMod val="75000"/>
                  </a:schemeClr>
                </a:solidFill>
              </a:rPr>
              <a:t>Used</a:t>
            </a:r>
            <a:endParaRPr lang="en-IN" dirty="0">
              <a:solidFill>
                <a:schemeClr val="accent4">
                  <a:lumMod val="75000"/>
                </a:schemeClr>
              </a:solidFill>
            </a:endParaRPr>
          </a:p>
        </p:txBody>
      </p:sp>
      <p:sp>
        <p:nvSpPr>
          <p:cNvPr id="3" name="Content Placeholder 2"/>
          <p:cNvSpPr>
            <a:spLocks noGrp="1"/>
          </p:cNvSpPr>
          <p:nvPr>
            <p:ph idx="1"/>
          </p:nvPr>
        </p:nvSpPr>
        <p:spPr>
          <a:xfrm>
            <a:off x="855067" y="1883234"/>
            <a:ext cx="7429499" cy="3541714"/>
          </a:xfrm>
        </p:spPr>
        <p:txBody>
          <a:bodyPr>
            <a:normAutofit/>
          </a:bodyPr>
          <a:lstStyle/>
          <a:p>
            <a:r>
              <a:rPr lang="en-US" dirty="0">
                <a:solidFill>
                  <a:schemeClr val="bg1"/>
                </a:solidFill>
              </a:rPr>
              <a:t>Backend:-</a:t>
            </a:r>
          </a:p>
          <a:p>
            <a:pPr marL="0" indent="0">
              <a:buNone/>
            </a:pPr>
            <a:r>
              <a:rPr lang="en-US" dirty="0">
                <a:solidFill>
                  <a:schemeClr val="bg1"/>
                </a:solidFill>
              </a:rPr>
              <a:t>           Java 17,SpringBoot,MySql</a:t>
            </a:r>
          </a:p>
          <a:p>
            <a:r>
              <a:rPr lang="en-US" dirty="0">
                <a:solidFill>
                  <a:schemeClr val="bg1"/>
                </a:solidFill>
              </a:rPr>
              <a:t>Frontend:-</a:t>
            </a:r>
          </a:p>
          <a:p>
            <a:pPr marL="0" indent="0">
              <a:buNone/>
            </a:pPr>
            <a:r>
              <a:rPr lang="en-US" dirty="0">
                <a:solidFill>
                  <a:schemeClr val="bg1"/>
                </a:solidFill>
              </a:rPr>
              <a:t>           </a:t>
            </a:r>
            <a:r>
              <a:rPr lang="en-US" dirty="0" err="1">
                <a:solidFill>
                  <a:schemeClr val="bg1"/>
                </a:solidFill>
              </a:rPr>
              <a:t>HTML,CSS,ReactJs,Bootstrap,MaterialUI</a:t>
            </a:r>
            <a:endParaRPr lang="en-US" dirty="0">
              <a:solidFill>
                <a:schemeClr val="bg1"/>
              </a:solidFill>
            </a:endParaRPr>
          </a:p>
          <a:p>
            <a:r>
              <a:rPr lang="en-US" dirty="0">
                <a:solidFill>
                  <a:schemeClr val="bg1"/>
                </a:solidFill>
              </a:rPr>
              <a:t>Frontend and Backend connection with the help of </a:t>
            </a:r>
            <a:r>
              <a:rPr lang="en-US" dirty="0" err="1">
                <a:solidFill>
                  <a:schemeClr val="bg1"/>
                </a:solidFill>
              </a:rPr>
              <a:t>Axios</a:t>
            </a:r>
            <a:r>
              <a:rPr lang="en-US" dirty="0">
                <a:solidFill>
                  <a:schemeClr val="bg1"/>
                </a:solidFill>
              </a:rPr>
              <a:t> through REST API and fetch functionality.</a:t>
            </a:r>
          </a:p>
          <a:p>
            <a:endParaRPr lang="en-IN" dirty="0">
              <a:solidFill>
                <a:schemeClr val="bg1"/>
              </a:solidFill>
            </a:endParaRPr>
          </a:p>
        </p:txBody>
      </p:sp>
    </p:spTree>
    <p:extLst>
      <p:ext uri="{BB962C8B-B14F-4D97-AF65-F5344CB8AC3E}">
        <p14:creationId xmlns:p14="http://schemas.microsoft.com/office/powerpoint/2010/main" val="3943284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250" y="404664"/>
            <a:ext cx="7429499" cy="1478570"/>
          </a:xfrm>
        </p:spPr>
        <p:txBody>
          <a:bodyPr/>
          <a:lstStyle/>
          <a:p>
            <a:r>
              <a:rPr lang="en-US" dirty="0">
                <a:solidFill>
                  <a:schemeClr val="accent4">
                    <a:lumMod val="75000"/>
                  </a:schemeClr>
                </a:solidFill>
              </a:rPr>
              <a:t>Database</a:t>
            </a:r>
            <a:r>
              <a:rPr lang="en-US" dirty="0">
                <a:solidFill>
                  <a:schemeClr val="accent2"/>
                </a:solidFill>
              </a:rPr>
              <a:t> </a:t>
            </a:r>
            <a:r>
              <a:rPr lang="en-US" dirty="0">
                <a:solidFill>
                  <a:schemeClr val="accent4">
                    <a:lumMod val="75000"/>
                  </a:schemeClr>
                </a:solidFill>
              </a:rPr>
              <a:t>Design</a:t>
            </a:r>
            <a:endParaRPr lang="en-IN" dirty="0">
              <a:solidFill>
                <a:schemeClr val="accent4">
                  <a:lumMod val="75000"/>
                </a:schemeClr>
              </a:solidFill>
            </a:endParaRPr>
          </a:p>
        </p:txBody>
      </p:sp>
      <p:sp>
        <p:nvSpPr>
          <p:cNvPr id="3" name="Content Placeholder 2"/>
          <p:cNvSpPr>
            <a:spLocks noGrp="1"/>
          </p:cNvSpPr>
          <p:nvPr>
            <p:ph idx="1"/>
          </p:nvPr>
        </p:nvSpPr>
        <p:spPr>
          <a:xfrm>
            <a:off x="852736" y="1484784"/>
            <a:ext cx="8291264" cy="4525963"/>
          </a:xfrm>
        </p:spPr>
        <p:txBody>
          <a:bodyPr>
            <a:normAutofit/>
          </a:bodyPr>
          <a:lstStyle/>
          <a:p>
            <a:r>
              <a:rPr lang="en-US" dirty="0">
                <a:solidFill>
                  <a:schemeClr val="bg1"/>
                </a:solidFill>
              </a:rPr>
              <a:t>Created database according to ER diagram</a:t>
            </a:r>
          </a:p>
          <a:p>
            <a:r>
              <a:rPr lang="en-US" dirty="0">
                <a:solidFill>
                  <a:schemeClr val="bg1"/>
                </a:solidFill>
              </a:rPr>
              <a:t>Inserted data with the help of SQL queries </a:t>
            </a:r>
          </a:p>
          <a:p>
            <a:pPr marL="0" indent="0">
              <a:buNone/>
            </a:pPr>
            <a:r>
              <a:rPr lang="en-US" dirty="0">
                <a:solidFill>
                  <a:schemeClr val="accent4">
                    <a:lumMod val="75000"/>
                  </a:schemeClr>
                </a:solidFill>
              </a:rPr>
              <a:t>Problem:-</a:t>
            </a:r>
          </a:p>
          <a:p>
            <a:pPr marL="0" indent="0">
              <a:buNone/>
            </a:pPr>
            <a:r>
              <a:rPr lang="en-US" dirty="0">
                <a:solidFill>
                  <a:schemeClr val="bg1"/>
                </a:solidFill>
              </a:rPr>
              <a:t>          Every time required SQL queries to fill the data into the database </a:t>
            </a:r>
          </a:p>
          <a:p>
            <a:pPr marL="0" indent="0">
              <a:buNone/>
            </a:pPr>
            <a:r>
              <a:rPr lang="en-US" dirty="0">
                <a:solidFill>
                  <a:schemeClr val="accent4">
                    <a:lumMod val="75000"/>
                  </a:schemeClr>
                </a:solidFill>
              </a:rPr>
              <a:t>Solution:- </a:t>
            </a:r>
          </a:p>
          <a:p>
            <a:pPr marL="0" indent="0">
              <a:buNone/>
            </a:pPr>
            <a:r>
              <a:rPr lang="en-US" dirty="0">
                <a:solidFill>
                  <a:schemeClr val="bg1"/>
                </a:solidFill>
              </a:rPr>
              <a:t>           So we used the Hibernate mapping to insert data </a:t>
            </a:r>
          </a:p>
          <a:p>
            <a:pPr marL="0" indent="0">
              <a:buNone/>
            </a:pPr>
            <a:r>
              <a:rPr lang="en-US" dirty="0">
                <a:solidFill>
                  <a:schemeClr val="bg1"/>
                </a:solidFill>
              </a:rPr>
              <a:t>directly into the database</a:t>
            </a:r>
          </a:p>
        </p:txBody>
      </p:sp>
    </p:spTree>
    <p:extLst>
      <p:ext uri="{BB962C8B-B14F-4D97-AF65-F5344CB8AC3E}">
        <p14:creationId xmlns:p14="http://schemas.microsoft.com/office/powerpoint/2010/main" val="2909116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44201-BC2B-99FF-968C-B732E00DCFCF}"/>
              </a:ext>
            </a:extLst>
          </p:cNvPr>
          <p:cNvSpPr>
            <a:spLocks noGrp="1"/>
          </p:cNvSpPr>
          <p:nvPr>
            <p:ph type="title"/>
          </p:nvPr>
        </p:nvSpPr>
        <p:spPr>
          <a:xfrm>
            <a:off x="855663" y="-411770"/>
            <a:ext cx="7429499" cy="1478570"/>
          </a:xfrm>
        </p:spPr>
        <p:txBody>
          <a:bodyPr/>
          <a:lstStyle/>
          <a:p>
            <a:r>
              <a:rPr lang="en-US" dirty="0">
                <a:solidFill>
                  <a:schemeClr val="accent4">
                    <a:lumMod val="75000"/>
                  </a:schemeClr>
                </a:solidFill>
              </a:rPr>
              <a:t>ER Diagram:-</a:t>
            </a:r>
            <a:endParaRPr lang="en-IN" dirty="0"/>
          </a:p>
        </p:txBody>
      </p:sp>
      <p:pic>
        <p:nvPicPr>
          <p:cNvPr id="4" name="Content Placeholder 3">
            <a:extLst>
              <a:ext uri="{FF2B5EF4-FFF2-40B4-BE49-F238E27FC236}">
                <a16:creationId xmlns:a16="http://schemas.microsoft.com/office/drawing/2014/main" id="{844C001F-3487-9E60-6173-6F249AB95CA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3568" y="548680"/>
            <a:ext cx="8064896" cy="6309320"/>
          </a:xfrm>
          <a:prstGeom prst="rect">
            <a:avLst/>
          </a:prstGeom>
          <a:noFill/>
          <a:ln>
            <a:noFill/>
          </a:ln>
        </p:spPr>
      </p:pic>
    </p:spTree>
    <p:extLst>
      <p:ext uri="{BB962C8B-B14F-4D97-AF65-F5344CB8AC3E}">
        <p14:creationId xmlns:p14="http://schemas.microsoft.com/office/powerpoint/2010/main" val="512977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250" y="404664"/>
            <a:ext cx="7429499" cy="1478570"/>
          </a:xfrm>
        </p:spPr>
        <p:txBody>
          <a:bodyPr/>
          <a:lstStyle/>
          <a:p>
            <a:r>
              <a:rPr lang="en-US" dirty="0">
                <a:solidFill>
                  <a:schemeClr val="accent4">
                    <a:lumMod val="75000"/>
                  </a:schemeClr>
                </a:solidFill>
              </a:rPr>
              <a:t>Backend</a:t>
            </a:r>
            <a:endParaRPr lang="en-IN" dirty="0">
              <a:solidFill>
                <a:schemeClr val="accent4">
                  <a:lumMod val="75000"/>
                </a:schemeClr>
              </a:solidFill>
            </a:endParaRPr>
          </a:p>
        </p:txBody>
      </p:sp>
      <p:sp>
        <p:nvSpPr>
          <p:cNvPr id="3" name="Content Placeholder 2"/>
          <p:cNvSpPr>
            <a:spLocks noGrp="1"/>
          </p:cNvSpPr>
          <p:nvPr>
            <p:ph idx="1"/>
          </p:nvPr>
        </p:nvSpPr>
        <p:spPr>
          <a:xfrm>
            <a:off x="534379" y="1883234"/>
            <a:ext cx="8075240" cy="4525963"/>
          </a:xfrm>
        </p:spPr>
        <p:txBody>
          <a:bodyPr/>
          <a:lstStyle/>
          <a:p>
            <a:r>
              <a:rPr lang="en-IN" dirty="0">
                <a:solidFill>
                  <a:schemeClr val="bg1"/>
                </a:solidFill>
              </a:rPr>
              <a:t>Entity: Variable defining and dataset method and override       ( override the string method and give output in string format).</a:t>
            </a:r>
          </a:p>
          <a:p>
            <a:r>
              <a:rPr lang="en-IN" dirty="0">
                <a:solidFill>
                  <a:schemeClr val="bg1"/>
                </a:solidFill>
              </a:rPr>
              <a:t>Repository (Data access object): data access through a query.</a:t>
            </a:r>
          </a:p>
          <a:p>
            <a:endParaRPr lang="en-IN" dirty="0">
              <a:solidFill>
                <a:schemeClr val="bg1"/>
              </a:solidFill>
            </a:endParaRPr>
          </a:p>
        </p:txBody>
      </p:sp>
    </p:spTree>
    <p:extLst>
      <p:ext uri="{BB962C8B-B14F-4D97-AF65-F5344CB8AC3E}">
        <p14:creationId xmlns:p14="http://schemas.microsoft.com/office/powerpoint/2010/main" val="23787301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381</TotalTime>
  <Words>679</Words>
  <Application>Microsoft Office PowerPoint</Application>
  <PresentationFormat>On-screen Show (4:3)</PresentationFormat>
  <Paragraphs>94</Paragraphs>
  <Slides>35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Symbol</vt:lpstr>
      <vt:lpstr>Times New Roman</vt:lpstr>
      <vt:lpstr>Tw Cen MT</vt:lpstr>
      <vt:lpstr>Circuit</vt:lpstr>
      <vt:lpstr>   PG-DAC March 2022 C-DAC  Know-IT Pune  </vt:lpstr>
      <vt:lpstr>PowerPoint Presentation</vt:lpstr>
      <vt:lpstr>Problem Arises</vt:lpstr>
      <vt:lpstr>Solution</vt:lpstr>
      <vt:lpstr>Description</vt:lpstr>
      <vt:lpstr>Technologies Used</vt:lpstr>
      <vt:lpstr>Database Design</vt:lpstr>
      <vt:lpstr>ER Diagram:-</vt:lpstr>
      <vt:lpstr>Backend</vt:lpstr>
      <vt:lpstr>Backend</vt:lpstr>
      <vt:lpstr>Frontend</vt:lpstr>
      <vt:lpstr>Frontend</vt:lpstr>
      <vt:lpstr>Home page</vt:lpstr>
      <vt:lpstr>Admin Login</vt:lpstr>
      <vt:lpstr>Admin Functionalities</vt:lpstr>
      <vt:lpstr>Admin Functionalities</vt:lpstr>
      <vt:lpstr>Admin Functionalities</vt:lpstr>
      <vt:lpstr>PowerPoint Presentation</vt:lpstr>
      <vt:lpstr>Theater owner Registration</vt:lpstr>
      <vt:lpstr>Theater Owner Login</vt:lpstr>
      <vt:lpstr>Theater Registration</vt:lpstr>
      <vt:lpstr>Theater owner allot Screen to movie</vt:lpstr>
      <vt:lpstr>Theater owner remove Screen to movie</vt:lpstr>
      <vt:lpstr>PowerPoint Presentation</vt:lpstr>
      <vt:lpstr>Customer registration successful</vt:lpstr>
      <vt:lpstr>Customer Login successful</vt:lpstr>
      <vt:lpstr>Customer get movies</vt:lpstr>
      <vt:lpstr>Customers will get theaters by city and movie</vt:lpstr>
      <vt:lpstr>Customers get movie time slots</vt:lpstr>
      <vt:lpstr>Customers can get available seats </vt:lpstr>
      <vt:lpstr>Customers get confirmation page</vt:lpstr>
      <vt:lpstr>Customers get confirmation about tickets </vt:lpstr>
      <vt:lpstr>Customers can give feedback about platform.</vt:lpstr>
      <vt:lpstr>CONCLUSION AND FUTURE SCOPE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Moto-Spa Complete Automotive Solutions</dc:title>
  <dc:creator>aniket</dc:creator>
  <cp:lastModifiedBy>Admin</cp:lastModifiedBy>
  <cp:revision>84</cp:revision>
  <dcterms:created xsi:type="dcterms:W3CDTF">2022-09-25T03:53:04Z</dcterms:created>
  <dcterms:modified xsi:type="dcterms:W3CDTF">2022-10-01T02:43:34Z</dcterms:modified>
</cp:coreProperties>
</file>